
<file path=[Content_Types].xml><?xml version="1.0" encoding="utf-8"?>
<Types xmlns="http://schemas.openxmlformats.org/package/2006/content-types">
  <Default Extension="jpeg" ContentType="image/jpe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41" r:id="rId3"/>
    <p:sldId id="257" r:id="rId4"/>
    <p:sldId id="295" r:id="rId6"/>
    <p:sldId id="290" r:id="rId7"/>
    <p:sldId id="259" r:id="rId8"/>
    <p:sldId id="296" r:id="rId9"/>
    <p:sldId id="389" r:id="rId10"/>
    <p:sldId id="390" r:id="rId11"/>
    <p:sldId id="393" r:id="rId12"/>
    <p:sldId id="422" r:id="rId13"/>
    <p:sldId id="423" r:id="rId14"/>
    <p:sldId id="424" r:id="rId15"/>
    <p:sldId id="425" r:id="rId16"/>
    <p:sldId id="426" r:id="rId17"/>
    <p:sldId id="427" r:id="rId18"/>
    <p:sldId id="428" r:id="rId19"/>
    <p:sldId id="429" r:id="rId20"/>
    <p:sldId id="430" r:id="rId21"/>
    <p:sldId id="431" r:id="rId22"/>
    <p:sldId id="432" r:id="rId23"/>
    <p:sldId id="433" r:id="rId24"/>
    <p:sldId id="434" r:id="rId25"/>
    <p:sldId id="435" r:id="rId26"/>
    <p:sldId id="436" r:id="rId27"/>
    <p:sldId id="437" r:id="rId28"/>
    <p:sldId id="298" r:id="rId29"/>
    <p:sldId id="267" r:id="rId30"/>
    <p:sldId id="269" r:id="rId31"/>
    <p:sldId id="270" r:id="rId32"/>
    <p:sldId id="272" r:id="rId33"/>
    <p:sldId id="273" r:id="rId34"/>
    <p:sldId id="274" r:id="rId35"/>
    <p:sldId id="372" r:id="rId36"/>
    <p:sldId id="381" r:id="rId37"/>
    <p:sldId id="275" r:id="rId38"/>
    <p:sldId id="454" r:id="rId39"/>
    <p:sldId id="455" r:id="rId40"/>
    <p:sldId id="456" r:id="rId41"/>
    <p:sldId id="457" r:id="rId42"/>
    <p:sldId id="458" r:id="rId43"/>
    <p:sldId id="459" r:id="rId44"/>
    <p:sldId id="289" r:id="rId45"/>
    <p:sldId id="288" r:id="rId4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6BA42C"/>
    <a:srgbClr val="F2B800"/>
    <a:srgbClr val="1A3F6C"/>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21" autoAdjust="0"/>
    <p:restoredTop sz="94660"/>
  </p:normalViewPr>
  <p:slideViewPr>
    <p:cSldViewPr snapToGrid="0">
      <p:cViewPr varScale="1">
        <p:scale>
          <a:sx n="72" d="100"/>
          <a:sy n="72" d="100"/>
        </p:scale>
        <p:origin x="-108" y="-1476"/>
      </p:cViewPr>
      <p:guideLst>
        <p:guide orient="horz" pos="1625"/>
        <p:guide pos="284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fld>
            <a:endParaRPr lang="zh-CN"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矩形 1"/>
          <p:cNvSpPr/>
          <p:nvPr userDrawn="1"/>
        </p:nvSpPr>
        <p:spPr>
          <a:xfrm>
            <a:off x="0" y="0"/>
            <a:ext cx="16383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749300"/>
            <a:ext cx="1638300" cy="660400"/>
          </a:xfrm>
          <a:prstGeom prst="rect">
            <a:avLst/>
          </a:prstGeom>
          <a:solidFill>
            <a:srgbClr val="6B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1562100" y="749300"/>
            <a:ext cx="758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flipH="1">
            <a:off x="0" y="20955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0" y="27559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0" y="34544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0" y="41148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32080" y="918210"/>
            <a:ext cx="1676400" cy="33718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开发背景和现状</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userDrawn="1"/>
        </p:nvSpPr>
        <p:spPr>
          <a:xfrm>
            <a:off x="132080" y="1554480"/>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常用技术综述</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5" name="TextBox 14"/>
          <p:cNvSpPr txBox="1"/>
          <p:nvPr userDrawn="1"/>
        </p:nvSpPr>
        <p:spPr>
          <a:xfrm>
            <a:off x="132080" y="2225278"/>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系统算法设计</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6" name="TextBox 15"/>
          <p:cNvSpPr txBox="1"/>
          <p:nvPr userDrawn="1"/>
        </p:nvSpPr>
        <p:spPr>
          <a:xfrm>
            <a:off x="0" y="2903220"/>
            <a:ext cx="180848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模型的训练和测试</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7" name="TextBox 16"/>
          <p:cNvSpPr txBox="1"/>
          <p:nvPr userDrawn="1"/>
        </p:nvSpPr>
        <p:spPr>
          <a:xfrm>
            <a:off x="132080" y="3566398"/>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系统总体实现</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pic>
        <p:nvPicPr>
          <p:cNvPr id="18" name="图片 17"/>
          <p:cNvPicPr>
            <a:picLocks noChangeAspect="1"/>
          </p:cNvPicPr>
          <p:nvPr userDrawn="1"/>
        </p:nvPicPr>
        <p:blipFill>
          <a:blip r:embed="rId2" cstate="screen">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65807" y="5750"/>
            <a:ext cx="555303" cy="555303"/>
          </a:xfrm>
          <a:prstGeom prst="rect">
            <a:avLst/>
          </a:prstGeom>
          <a:noFill/>
          <a:ln>
            <a:noFill/>
          </a:ln>
        </p:spPr>
      </p:pic>
      <p:sp>
        <p:nvSpPr>
          <p:cNvPr id="19" name="TextBox 18"/>
          <p:cNvSpPr txBox="1"/>
          <p:nvPr userDrawn="1"/>
        </p:nvSpPr>
        <p:spPr>
          <a:xfrm>
            <a:off x="246225" y="484141"/>
            <a:ext cx="1184941" cy="292388"/>
          </a:xfrm>
          <a:prstGeom prst="rect">
            <a:avLst/>
          </a:prstGeom>
          <a:noFill/>
        </p:spPr>
        <p:txBody>
          <a:bodyPr wrap="none" rtlCol="0">
            <a:spAutoFit/>
          </a:bodyPr>
          <a:lstStyle/>
          <a:p>
            <a:pPr algn="ct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你学习的名称</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等腰三角形 19"/>
          <p:cNvSpPr/>
          <p:nvPr userDrawn="1"/>
        </p:nvSpPr>
        <p:spPr>
          <a:xfrm rot="5400000">
            <a:off x="-33338" y="1023402"/>
            <a:ext cx="257175" cy="1905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2" name="矩形 1"/>
          <p:cNvSpPr/>
          <p:nvPr userDrawn="1"/>
        </p:nvSpPr>
        <p:spPr>
          <a:xfrm>
            <a:off x="0" y="0"/>
            <a:ext cx="16383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1425575"/>
            <a:ext cx="1638300" cy="660400"/>
          </a:xfrm>
          <a:prstGeom prst="rect">
            <a:avLst/>
          </a:prstGeom>
          <a:solidFill>
            <a:srgbClr val="6B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1562100" y="749300"/>
            <a:ext cx="758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H="1">
            <a:off x="0" y="7493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0" y="27559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0" y="34544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0" y="41148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32080" y="918210"/>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开发背景和现状</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userDrawn="1"/>
        </p:nvSpPr>
        <p:spPr>
          <a:xfrm>
            <a:off x="132080" y="1554480"/>
            <a:ext cx="1676400" cy="337185"/>
          </a:xfrm>
          <a:prstGeom prst="rect">
            <a:avLst/>
          </a:prstGeom>
          <a:noFill/>
        </p:spPr>
        <p:txBody>
          <a:bodyPr wrap="square" rtlCol="0">
            <a:spAutoFit/>
          </a:bodyPr>
          <a:lstStyle/>
          <a:p>
            <a:r>
              <a:rPr lang="zh-CN" altLang="en-US" sz="1600" dirty="0">
                <a:solidFill>
                  <a:schemeClr val="bg1"/>
                </a:solidFill>
                <a:latin typeface="方正兰亭细黑_GBK" panose="02000000000000000000" pitchFamily="2" charset="-122"/>
                <a:ea typeface="方正兰亭细黑_GBK" panose="02000000000000000000" pitchFamily="2" charset="-122"/>
              </a:rPr>
              <a:t>常用方法综述</a:t>
            </a:r>
            <a:endParaRPr lang="zh-CN" altLang="en-US" sz="1600" dirty="0">
              <a:solidFill>
                <a:schemeClr val="bg1"/>
              </a:solidFill>
              <a:latin typeface="方正兰亭细黑_GBK" panose="02000000000000000000" pitchFamily="2" charset="-122"/>
              <a:ea typeface="方正兰亭细黑_GBK" panose="02000000000000000000" pitchFamily="2" charset="-122"/>
            </a:endParaRPr>
          </a:p>
        </p:txBody>
      </p:sp>
      <p:sp>
        <p:nvSpPr>
          <p:cNvPr id="15" name="TextBox 14"/>
          <p:cNvSpPr txBox="1"/>
          <p:nvPr userDrawn="1"/>
        </p:nvSpPr>
        <p:spPr>
          <a:xfrm>
            <a:off x="132080" y="2225278"/>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系统算法设计</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6" name="TextBox 15"/>
          <p:cNvSpPr txBox="1"/>
          <p:nvPr userDrawn="1"/>
        </p:nvSpPr>
        <p:spPr>
          <a:xfrm>
            <a:off x="132080" y="2903458"/>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模型训练和测试</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7" name="TextBox 16"/>
          <p:cNvSpPr txBox="1"/>
          <p:nvPr userDrawn="1"/>
        </p:nvSpPr>
        <p:spPr>
          <a:xfrm>
            <a:off x="132080" y="3566398"/>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系统总体实现</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pic>
        <p:nvPicPr>
          <p:cNvPr id="18" name="图片 17"/>
          <p:cNvPicPr>
            <a:picLocks noChangeAspect="1"/>
          </p:cNvPicPr>
          <p:nvPr userDrawn="1"/>
        </p:nvPicPr>
        <p:blipFill>
          <a:blip r:embed="rId2" cstate="screen">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65807" y="5750"/>
            <a:ext cx="555303" cy="555303"/>
          </a:xfrm>
          <a:prstGeom prst="rect">
            <a:avLst/>
          </a:prstGeom>
          <a:noFill/>
          <a:ln>
            <a:noFill/>
          </a:ln>
        </p:spPr>
      </p:pic>
      <p:sp>
        <p:nvSpPr>
          <p:cNvPr id="19" name="TextBox 18"/>
          <p:cNvSpPr txBox="1"/>
          <p:nvPr userDrawn="1"/>
        </p:nvSpPr>
        <p:spPr>
          <a:xfrm>
            <a:off x="246226" y="484141"/>
            <a:ext cx="1184940" cy="292388"/>
          </a:xfrm>
          <a:prstGeom prst="rect">
            <a:avLst/>
          </a:prstGeom>
          <a:noFill/>
        </p:spPr>
        <p:txBody>
          <a:bodyPr wrap="none" rtlCol="0">
            <a:spAutoFit/>
          </a:bodyPr>
          <a:lstStyle/>
          <a:p>
            <a:pPr algn="ct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你学习的名称</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等腰三角形 19"/>
          <p:cNvSpPr/>
          <p:nvPr userDrawn="1"/>
        </p:nvSpPr>
        <p:spPr>
          <a:xfrm rot="5400000">
            <a:off x="-33338" y="1660525"/>
            <a:ext cx="257175" cy="1905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2" name="矩形 1"/>
          <p:cNvSpPr/>
          <p:nvPr userDrawn="1"/>
        </p:nvSpPr>
        <p:spPr>
          <a:xfrm>
            <a:off x="0" y="0"/>
            <a:ext cx="16383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2095500"/>
            <a:ext cx="1638300" cy="660400"/>
          </a:xfrm>
          <a:prstGeom prst="rect">
            <a:avLst/>
          </a:prstGeom>
          <a:solidFill>
            <a:srgbClr val="6B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cxnSp>
        <p:nvCxnSpPr>
          <p:cNvPr id="6" name="直接连接符 5"/>
          <p:cNvCxnSpPr/>
          <p:nvPr userDrawn="1"/>
        </p:nvCxnSpPr>
        <p:spPr>
          <a:xfrm>
            <a:off x="1562100" y="749300"/>
            <a:ext cx="758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H="1">
            <a:off x="0" y="7493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H="1">
            <a:off x="0" y="14097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0" y="34544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0" y="4114800"/>
            <a:ext cx="16383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32080" y="918210"/>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开发背景和现状</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userDrawn="1"/>
        </p:nvSpPr>
        <p:spPr>
          <a:xfrm>
            <a:off x="132080" y="1554480"/>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常用方法综述</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5" name="TextBox 14"/>
          <p:cNvSpPr txBox="1"/>
          <p:nvPr userDrawn="1"/>
        </p:nvSpPr>
        <p:spPr>
          <a:xfrm>
            <a:off x="132080" y="2225278"/>
            <a:ext cx="1676400" cy="337185"/>
          </a:xfrm>
          <a:prstGeom prst="rect">
            <a:avLst/>
          </a:prstGeom>
          <a:noFill/>
        </p:spPr>
        <p:txBody>
          <a:bodyPr wrap="square" rtlCol="0">
            <a:spAutoFit/>
          </a:bodyPr>
          <a:lstStyle/>
          <a:p>
            <a:r>
              <a:rPr lang="zh-CN" altLang="en-US" sz="1600" dirty="0">
                <a:solidFill>
                  <a:schemeClr val="bg1"/>
                </a:solidFill>
                <a:latin typeface="方正兰亭细黑_GBK" panose="02000000000000000000" pitchFamily="2" charset="-122"/>
                <a:ea typeface="方正兰亭细黑_GBK" panose="02000000000000000000" pitchFamily="2" charset="-122"/>
              </a:rPr>
              <a:t>系统算法设计</a:t>
            </a:r>
            <a:endParaRPr lang="zh-CN" altLang="en-US" sz="1600" dirty="0">
              <a:solidFill>
                <a:schemeClr val="bg1"/>
              </a:solidFill>
              <a:latin typeface="方正兰亭细黑_GBK" panose="02000000000000000000" pitchFamily="2" charset="-122"/>
              <a:ea typeface="方正兰亭细黑_GBK" panose="02000000000000000000" pitchFamily="2" charset="-122"/>
            </a:endParaRPr>
          </a:p>
        </p:txBody>
      </p:sp>
      <p:sp>
        <p:nvSpPr>
          <p:cNvPr id="16" name="TextBox 15"/>
          <p:cNvSpPr txBox="1"/>
          <p:nvPr userDrawn="1"/>
        </p:nvSpPr>
        <p:spPr>
          <a:xfrm>
            <a:off x="132080" y="2903458"/>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模型训练和测试</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7" name="TextBox 16"/>
          <p:cNvSpPr txBox="1"/>
          <p:nvPr userDrawn="1"/>
        </p:nvSpPr>
        <p:spPr>
          <a:xfrm>
            <a:off x="132080" y="3566398"/>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系统总体实现</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pic>
        <p:nvPicPr>
          <p:cNvPr id="18" name="图片 17"/>
          <p:cNvPicPr>
            <a:picLocks noChangeAspect="1"/>
          </p:cNvPicPr>
          <p:nvPr userDrawn="1"/>
        </p:nvPicPr>
        <p:blipFill>
          <a:blip r:embed="rId2" cstate="screen">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65807" y="5750"/>
            <a:ext cx="555303" cy="555303"/>
          </a:xfrm>
          <a:prstGeom prst="rect">
            <a:avLst/>
          </a:prstGeom>
          <a:noFill/>
          <a:ln>
            <a:noFill/>
          </a:ln>
        </p:spPr>
      </p:pic>
      <p:sp>
        <p:nvSpPr>
          <p:cNvPr id="19" name="TextBox 18"/>
          <p:cNvSpPr txBox="1"/>
          <p:nvPr userDrawn="1"/>
        </p:nvSpPr>
        <p:spPr>
          <a:xfrm>
            <a:off x="246226" y="484141"/>
            <a:ext cx="1184940" cy="292388"/>
          </a:xfrm>
          <a:prstGeom prst="rect">
            <a:avLst/>
          </a:prstGeom>
          <a:noFill/>
        </p:spPr>
        <p:txBody>
          <a:bodyPr wrap="none" rtlCol="0">
            <a:spAutoFit/>
          </a:bodyPr>
          <a:lstStyle/>
          <a:p>
            <a:pPr algn="ct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你学习的名称</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等腰三角形 19"/>
          <p:cNvSpPr/>
          <p:nvPr userDrawn="1"/>
        </p:nvSpPr>
        <p:spPr>
          <a:xfrm rot="5400000">
            <a:off x="-33338" y="2347913"/>
            <a:ext cx="257175" cy="1905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
        <p:nvSpPr>
          <p:cNvPr id="2" name="矩形 1"/>
          <p:cNvSpPr/>
          <p:nvPr userDrawn="1"/>
        </p:nvSpPr>
        <p:spPr>
          <a:xfrm>
            <a:off x="0" y="0"/>
            <a:ext cx="16383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2774950"/>
            <a:ext cx="1638300" cy="660400"/>
          </a:xfrm>
          <a:prstGeom prst="rect">
            <a:avLst/>
          </a:prstGeom>
          <a:solidFill>
            <a:srgbClr val="6B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1562100" y="749300"/>
            <a:ext cx="758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H="1">
            <a:off x="0" y="7493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H="1">
            <a:off x="0" y="14097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flipH="1">
            <a:off x="0" y="20955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0" y="41148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32080" y="918210"/>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开发背景和现状</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userDrawn="1"/>
        </p:nvSpPr>
        <p:spPr>
          <a:xfrm>
            <a:off x="132080" y="1554480"/>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常用方法综述</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5" name="TextBox 14"/>
          <p:cNvSpPr txBox="1"/>
          <p:nvPr userDrawn="1"/>
        </p:nvSpPr>
        <p:spPr>
          <a:xfrm>
            <a:off x="132080" y="2225278"/>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系统算法设计</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6" name="TextBox 15"/>
          <p:cNvSpPr txBox="1"/>
          <p:nvPr userDrawn="1"/>
        </p:nvSpPr>
        <p:spPr>
          <a:xfrm>
            <a:off x="132080" y="2903458"/>
            <a:ext cx="1676400" cy="337185"/>
          </a:xfrm>
          <a:prstGeom prst="rect">
            <a:avLst/>
          </a:prstGeom>
          <a:noFill/>
        </p:spPr>
        <p:txBody>
          <a:bodyPr wrap="square" rtlCol="0">
            <a:spAutoFit/>
          </a:bodyPr>
          <a:lstStyle/>
          <a:p>
            <a:r>
              <a:rPr lang="zh-CN" altLang="en-US" sz="1600" dirty="0">
                <a:solidFill>
                  <a:schemeClr val="bg1"/>
                </a:solidFill>
                <a:latin typeface="方正兰亭细黑_GBK" panose="02000000000000000000" pitchFamily="2" charset="-122"/>
                <a:ea typeface="方正兰亭细黑_GBK" panose="02000000000000000000" pitchFamily="2" charset="-122"/>
              </a:rPr>
              <a:t>模型训练和测试</a:t>
            </a:r>
            <a:endParaRPr lang="zh-CN" altLang="en-US" sz="1600" dirty="0">
              <a:solidFill>
                <a:schemeClr val="bg1"/>
              </a:solidFill>
              <a:latin typeface="方正兰亭细黑_GBK" panose="02000000000000000000" pitchFamily="2" charset="-122"/>
              <a:ea typeface="方正兰亭细黑_GBK" panose="02000000000000000000" pitchFamily="2" charset="-122"/>
            </a:endParaRPr>
          </a:p>
        </p:txBody>
      </p:sp>
      <p:sp>
        <p:nvSpPr>
          <p:cNvPr id="17" name="TextBox 16"/>
          <p:cNvSpPr txBox="1"/>
          <p:nvPr userDrawn="1"/>
        </p:nvSpPr>
        <p:spPr>
          <a:xfrm>
            <a:off x="132080" y="3566398"/>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系统总体实现</a:t>
            </a:r>
            <a:endParaRPr lang="en-US" altLang="zh-CN"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pic>
        <p:nvPicPr>
          <p:cNvPr id="18" name="图片 17"/>
          <p:cNvPicPr>
            <a:picLocks noChangeAspect="1"/>
          </p:cNvPicPr>
          <p:nvPr userDrawn="1"/>
        </p:nvPicPr>
        <p:blipFill>
          <a:blip r:embed="rId2" cstate="screen">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65807" y="5750"/>
            <a:ext cx="555303" cy="555303"/>
          </a:xfrm>
          <a:prstGeom prst="rect">
            <a:avLst/>
          </a:prstGeom>
          <a:noFill/>
          <a:ln>
            <a:noFill/>
          </a:ln>
        </p:spPr>
      </p:pic>
      <p:sp>
        <p:nvSpPr>
          <p:cNvPr id="19" name="TextBox 18"/>
          <p:cNvSpPr txBox="1"/>
          <p:nvPr userDrawn="1"/>
        </p:nvSpPr>
        <p:spPr>
          <a:xfrm>
            <a:off x="246226" y="484141"/>
            <a:ext cx="1184940" cy="292388"/>
          </a:xfrm>
          <a:prstGeom prst="rect">
            <a:avLst/>
          </a:prstGeom>
          <a:noFill/>
        </p:spPr>
        <p:txBody>
          <a:bodyPr wrap="none" rtlCol="0">
            <a:spAutoFit/>
          </a:bodyPr>
          <a:lstStyle/>
          <a:p>
            <a:pPr algn="ct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你学习的名称</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等腰三角形 19"/>
          <p:cNvSpPr/>
          <p:nvPr userDrawn="1"/>
        </p:nvSpPr>
        <p:spPr>
          <a:xfrm rot="5400000">
            <a:off x="-33338" y="3009900"/>
            <a:ext cx="257175" cy="1905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
        <p:nvSpPr>
          <p:cNvPr id="2" name="矩形 1"/>
          <p:cNvSpPr/>
          <p:nvPr userDrawn="1"/>
        </p:nvSpPr>
        <p:spPr>
          <a:xfrm>
            <a:off x="0" y="5715"/>
            <a:ext cx="16383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3454400"/>
            <a:ext cx="1638300" cy="660400"/>
          </a:xfrm>
          <a:prstGeom prst="rect">
            <a:avLst/>
          </a:prstGeom>
          <a:solidFill>
            <a:srgbClr val="6B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1562100" y="749300"/>
            <a:ext cx="7581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H="1">
            <a:off x="0" y="7493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H="1">
            <a:off x="0" y="14097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flipH="1">
            <a:off x="0" y="20955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0" y="2755900"/>
            <a:ext cx="16383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132080" y="918210"/>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开发背景和现状</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userDrawn="1"/>
        </p:nvSpPr>
        <p:spPr>
          <a:xfrm>
            <a:off x="132080" y="1554480"/>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常用方法综述</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5" name="TextBox 14"/>
          <p:cNvSpPr txBox="1"/>
          <p:nvPr userDrawn="1"/>
        </p:nvSpPr>
        <p:spPr>
          <a:xfrm>
            <a:off x="132080" y="2225278"/>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系统算法设计</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6" name="TextBox 15"/>
          <p:cNvSpPr txBox="1"/>
          <p:nvPr userDrawn="1"/>
        </p:nvSpPr>
        <p:spPr>
          <a:xfrm>
            <a:off x="132080" y="2903458"/>
            <a:ext cx="1676400" cy="337185"/>
          </a:xfrm>
          <a:prstGeom prst="rect">
            <a:avLst/>
          </a:prstGeom>
          <a:noFill/>
        </p:spPr>
        <p:txBody>
          <a:bodyPr wrap="square" rtlCol="0">
            <a:spAutoFit/>
          </a:bodyPr>
          <a:lstStyle/>
          <a:p>
            <a:r>
              <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rPr>
              <a:t>模型训练和测试</a:t>
            </a:r>
            <a:endParaRPr lang="zh-CN" altLang="en-US" sz="1600" dirty="0">
              <a:solidFill>
                <a:schemeClr val="tx1">
                  <a:lumMod val="75000"/>
                  <a:lumOff val="25000"/>
                </a:schemeClr>
              </a:solidFill>
              <a:latin typeface="方正兰亭细黑_GBK" panose="02000000000000000000" pitchFamily="2" charset="-122"/>
              <a:ea typeface="方正兰亭细黑_GBK" panose="02000000000000000000" pitchFamily="2" charset="-122"/>
            </a:endParaRPr>
          </a:p>
        </p:txBody>
      </p:sp>
      <p:sp>
        <p:nvSpPr>
          <p:cNvPr id="17" name="TextBox 16"/>
          <p:cNvSpPr txBox="1"/>
          <p:nvPr userDrawn="1"/>
        </p:nvSpPr>
        <p:spPr>
          <a:xfrm>
            <a:off x="132080" y="3604498"/>
            <a:ext cx="1676400" cy="337185"/>
          </a:xfrm>
          <a:prstGeom prst="rect">
            <a:avLst/>
          </a:prstGeom>
          <a:noFill/>
        </p:spPr>
        <p:txBody>
          <a:bodyPr wrap="square" rtlCol="0">
            <a:spAutoFit/>
          </a:bodyPr>
          <a:lstStyle/>
          <a:p>
            <a:r>
              <a:rPr lang="zh-CN" altLang="en-US" sz="1600" dirty="0">
                <a:solidFill>
                  <a:schemeClr val="bg1"/>
                </a:solidFill>
                <a:latin typeface="方正兰亭细黑_GBK" panose="02000000000000000000" pitchFamily="2" charset="-122"/>
                <a:ea typeface="方正兰亭细黑_GBK" panose="02000000000000000000" pitchFamily="2" charset="-122"/>
              </a:rPr>
              <a:t>系统总体实现</a:t>
            </a:r>
            <a:endParaRPr lang="zh-CN" altLang="en-US" sz="1600" dirty="0">
              <a:solidFill>
                <a:schemeClr val="bg1"/>
              </a:solidFill>
              <a:latin typeface="方正兰亭细黑_GBK" panose="02000000000000000000" pitchFamily="2" charset="-122"/>
              <a:ea typeface="方正兰亭细黑_GBK" panose="02000000000000000000" pitchFamily="2" charset="-122"/>
            </a:endParaRPr>
          </a:p>
        </p:txBody>
      </p:sp>
      <p:pic>
        <p:nvPicPr>
          <p:cNvPr id="18" name="图片 17"/>
          <p:cNvPicPr>
            <a:picLocks noChangeAspect="1"/>
          </p:cNvPicPr>
          <p:nvPr userDrawn="1"/>
        </p:nvPicPr>
        <p:blipFill>
          <a:blip r:embed="rId2" cstate="screen">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65807" y="5750"/>
            <a:ext cx="555303" cy="555303"/>
          </a:xfrm>
          <a:prstGeom prst="rect">
            <a:avLst/>
          </a:prstGeom>
          <a:noFill/>
          <a:ln>
            <a:noFill/>
          </a:ln>
        </p:spPr>
      </p:pic>
      <p:sp>
        <p:nvSpPr>
          <p:cNvPr id="19" name="TextBox 18"/>
          <p:cNvSpPr txBox="1"/>
          <p:nvPr userDrawn="1"/>
        </p:nvSpPr>
        <p:spPr>
          <a:xfrm>
            <a:off x="246226" y="484141"/>
            <a:ext cx="1184940" cy="292388"/>
          </a:xfrm>
          <a:prstGeom prst="rect">
            <a:avLst/>
          </a:prstGeom>
          <a:noFill/>
        </p:spPr>
        <p:txBody>
          <a:bodyPr wrap="none" rtlCol="0">
            <a:spAutoFit/>
          </a:bodyPr>
          <a:lstStyle/>
          <a:p>
            <a:pPr algn="ct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rPr>
              <a:t>你学习的名称</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等腰三角形 19"/>
          <p:cNvSpPr/>
          <p:nvPr userDrawn="1"/>
        </p:nvSpPr>
        <p:spPr>
          <a:xfrm rot="5400000">
            <a:off x="-33338" y="3689350"/>
            <a:ext cx="257175" cy="1905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fld>
            <a:endParaRPr lang="zh-CN" altLang="en-US"/>
          </a:p>
        </p:txBody>
      </p:sp>
      <p:sp>
        <p:nvSpPr>
          <p:cNvPr id="7" name="矩形 6"/>
          <p:cNvSpPr/>
          <p:nvPr userDrawn="1"/>
        </p:nvSpPr>
        <p:spPr>
          <a:xfrm>
            <a:off x="7384323" y="4782893"/>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endParaRPr kumimoji="0" lang="en-US" altLang="zh-CN" sz="100" b="0" i="0" u="none" strike="noStrike" kern="0" cap="none" spc="0" normalizeH="0" baseline="0" noProof="0" dirty="0" smtClean="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3.jpeg"/><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0.xml"/><Relationship Id="rId2" Type="http://schemas.openxmlformats.org/officeDocument/2006/relationships/tags" Target="../tags/tag6.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0.xml"/><Relationship Id="rId2" Type="http://schemas.openxmlformats.org/officeDocument/2006/relationships/tags" Target="../tags/tag7.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0.xml"/><Relationship Id="rId2" Type="http://schemas.openxmlformats.org/officeDocument/2006/relationships/tags" Target="../tags/tag9.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0.xml"/><Relationship Id="rId2" Type="http://schemas.openxmlformats.org/officeDocument/2006/relationships/tags" Target="../tags/tag10.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0.xml"/><Relationship Id="rId2" Type="http://schemas.openxmlformats.org/officeDocument/2006/relationships/tags" Target="../tags/tag11.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0.xml"/><Relationship Id="rId3" Type="http://schemas.openxmlformats.org/officeDocument/2006/relationships/tags" Target="../tags/tag12.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0.xml"/><Relationship Id="rId2" Type="http://schemas.openxmlformats.org/officeDocument/2006/relationships/tags" Target="../tags/tag13.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0.xml"/><Relationship Id="rId3" Type="http://schemas.openxmlformats.org/officeDocument/2006/relationships/tags" Target="../tags/tag14.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0.xml"/><Relationship Id="rId2" Type="http://schemas.openxmlformats.org/officeDocument/2006/relationships/tags" Target="../tags/tag15.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0.xml"/><Relationship Id="rId2" Type="http://schemas.openxmlformats.org/officeDocument/2006/relationships/tags" Target="../tags/tag16.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0.xml"/><Relationship Id="rId2" Type="http://schemas.openxmlformats.org/officeDocument/2006/relationships/tags" Target="../tags/tag17.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0.xml"/><Relationship Id="rId3" Type="http://schemas.openxmlformats.org/officeDocument/2006/relationships/tags" Target="../tags/tag18.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0.xml"/><Relationship Id="rId2" Type="http://schemas.openxmlformats.org/officeDocument/2006/relationships/tags" Target="../tags/tag19.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0.xml"/><Relationship Id="rId2" Type="http://schemas.openxmlformats.org/officeDocument/2006/relationships/tags" Target="../tags/tag20.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1.xml"/><Relationship Id="rId1" Type="http://schemas.openxmlformats.org/officeDocument/2006/relationships/tags" Target="../tags/tag21.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1.xml"/><Relationship Id="rId3" Type="http://schemas.openxmlformats.org/officeDocument/2006/relationships/tags" Target="../tags/tag22.xml"/><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1.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1.xml"/><Relationship Id="rId2" Type="http://schemas.openxmlformats.org/officeDocument/2006/relationships/tags" Target="../tags/tag24.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1.xml"/><Relationship Id="rId2" Type="http://schemas.openxmlformats.org/officeDocument/2006/relationships/tags" Target="../tags/tag25.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1.xml"/><Relationship Id="rId2" Type="http://schemas.openxmlformats.org/officeDocument/2006/relationships/tags" Target="../tags/tag26.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1.xml"/><Relationship Id="rId3" Type="http://schemas.openxmlformats.org/officeDocument/2006/relationships/tags" Target="../tags/tag27.xml"/><Relationship Id="rId2" Type="http://schemas.openxmlformats.org/officeDocument/2006/relationships/image" Target="../media/image33.png"/><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21.xml"/><Relationship Id="rId4" Type="http://schemas.openxmlformats.org/officeDocument/2006/relationships/tags" Target="../tags/tag28.xml"/><Relationship Id="rId3" Type="http://schemas.openxmlformats.org/officeDocument/2006/relationships/image" Target="../media/image34.png"/><Relationship Id="rId2" Type="http://schemas.microsoft.com/office/2007/relationships/media" Target="../media/media1.mp4"/><Relationship Id="rId1" Type="http://schemas.openxmlformats.org/officeDocument/2006/relationships/video" Target="../media/media1.mp4"/></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1.xml"/><Relationship Id="rId1" Type="http://schemas.openxmlformats.org/officeDocument/2006/relationships/tags" Target="../tags/tag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2.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2.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2.xml"/><Relationship Id="rId3" Type="http://schemas.openxmlformats.org/officeDocument/2006/relationships/tags" Target="../tags/tag30.xml"/><Relationship Id="rId2" Type="http://schemas.openxmlformats.org/officeDocument/2006/relationships/image" Target="../media/image38.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8.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2.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2.xml"/><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4.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flipH="1">
            <a:off x="306636" y="662105"/>
            <a:ext cx="1211205" cy="1398008"/>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E0E0E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schemeClr val="bg1"/>
              </a:solidFill>
              <a:effectLst>
                <a:outerShdw blurRad="38100" dist="38100" dir="2700000" algn="tl">
                  <a:srgbClr val="000000">
                    <a:alpha val="43137"/>
                  </a:srgbClr>
                </a:outerShdw>
              </a:effectLst>
              <a:latin typeface="DIN-BoldItalic" pitchFamily="50" charset="0"/>
            </a:endParaRPr>
          </a:p>
        </p:txBody>
      </p:sp>
      <p:sp>
        <p:nvSpPr>
          <p:cNvPr id="5" name="Freeform 5"/>
          <p:cNvSpPr/>
          <p:nvPr/>
        </p:nvSpPr>
        <p:spPr bwMode="auto">
          <a:xfrm rot="1709469">
            <a:off x="622097" y="691534"/>
            <a:ext cx="1509454" cy="133781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FDFDFD"/>
              </a:gs>
              <a:gs pos="0">
                <a:srgbClr val="E4E4E4"/>
              </a:gs>
            </a:gsLst>
            <a:lin ang="2700000" scaled="1"/>
          </a:gradFill>
          <a:ln w="19050">
            <a:gradFill flip="none" rotWithShape="1">
              <a:gsLst>
                <a:gs pos="0">
                  <a:schemeClr val="bg1"/>
                </a:gs>
                <a:gs pos="100000">
                  <a:schemeClr val="bg1">
                    <a:lumMod val="85000"/>
                  </a:schemeClr>
                </a:gs>
              </a:gsLst>
              <a:lin ang="2700000" scaled="1"/>
              <a:tileRect/>
            </a:gradFill>
          </a:ln>
          <a:effectLst>
            <a:outerShdw blurRad="317500" dist="127000" dir="2700000" algn="tl" rotWithShape="0">
              <a:prstClr val="black">
                <a:alpha val="30000"/>
              </a:prstClr>
            </a:outerShdw>
          </a:effectLst>
        </p:spPr>
        <p:txBody>
          <a:bodyPr vert="horz" wrap="square" lIns="68562" tIns="34281" rIns="68562" bIns="34281" numCol="1" anchor="t" anchorCtr="0" compatLnSpc="1"/>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 name="组合 5"/>
          <p:cNvGrpSpPr/>
          <p:nvPr/>
        </p:nvGrpSpPr>
        <p:grpSpPr>
          <a:xfrm>
            <a:off x="952029" y="790466"/>
            <a:ext cx="866382" cy="1106502"/>
            <a:chOff x="5499100" y="2711450"/>
            <a:chExt cx="1193801" cy="1524666"/>
          </a:xfrm>
          <a:solidFill>
            <a:srgbClr val="6BA42C"/>
          </a:solidFill>
        </p:grpSpPr>
        <p:sp>
          <p:nvSpPr>
            <p:cNvPr id="7" name="Freeform 17"/>
            <p:cNvSpPr/>
            <p:nvPr/>
          </p:nvSpPr>
          <p:spPr bwMode="auto">
            <a:xfrm>
              <a:off x="5892800" y="2711450"/>
              <a:ext cx="401638" cy="439738"/>
            </a:xfrm>
            <a:custGeom>
              <a:avLst/>
              <a:gdLst>
                <a:gd name="T0" fmla="*/ 12 w 106"/>
                <a:gd name="T1" fmla="*/ 75 h 116"/>
                <a:gd name="T2" fmla="*/ 54 w 106"/>
                <a:gd name="T3" fmla="*/ 116 h 116"/>
                <a:gd name="T4" fmla="*/ 96 w 106"/>
                <a:gd name="T5" fmla="*/ 74 h 116"/>
                <a:gd name="T6" fmla="*/ 106 w 106"/>
                <a:gd name="T7" fmla="*/ 56 h 116"/>
                <a:gd name="T8" fmla="*/ 99 w 106"/>
                <a:gd name="T9" fmla="*/ 48 h 116"/>
                <a:gd name="T10" fmla="*/ 54 w 106"/>
                <a:gd name="T11" fmla="*/ 0 h 116"/>
                <a:gd name="T12" fmla="*/ 9 w 106"/>
                <a:gd name="T13" fmla="*/ 47 h 116"/>
                <a:gd name="T14" fmla="*/ 1 w 106"/>
                <a:gd name="T15" fmla="*/ 56 h 116"/>
                <a:gd name="T16" fmla="*/ 12 w 106"/>
                <a:gd name="T17" fmla="*/ 7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6">
                  <a:moveTo>
                    <a:pt x="12" y="75"/>
                  </a:moveTo>
                  <a:cubicBezTo>
                    <a:pt x="18" y="96"/>
                    <a:pt x="31" y="116"/>
                    <a:pt x="54" y="116"/>
                  </a:cubicBezTo>
                  <a:cubicBezTo>
                    <a:pt x="76" y="116"/>
                    <a:pt x="90" y="96"/>
                    <a:pt x="96" y="74"/>
                  </a:cubicBezTo>
                  <a:cubicBezTo>
                    <a:pt x="102" y="72"/>
                    <a:pt x="106" y="63"/>
                    <a:pt x="106" y="56"/>
                  </a:cubicBezTo>
                  <a:cubicBezTo>
                    <a:pt x="105" y="51"/>
                    <a:pt x="103" y="49"/>
                    <a:pt x="99" y="48"/>
                  </a:cubicBezTo>
                  <a:cubicBezTo>
                    <a:pt x="98" y="21"/>
                    <a:pt x="80" y="0"/>
                    <a:pt x="54" y="0"/>
                  </a:cubicBezTo>
                  <a:cubicBezTo>
                    <a:pt x="28" y="0"/>
                    <a:pt x="10" y="21"/>
                    <a:pt x="9" y="47"/>
                  </a:cubicBezTo>
                  <a:cubicBezTo>
                    <a:pt x="4" y="48"/>
                    <a:pt x="2" y="51"/>
                    <a:pt x="1" y="56"/>
                  </a:cubicBezTo>
                  <a:cubicBezTo>
                    <a:pt x="0" y="63"/>
                    <a:pt x="5" y="73"/>
                    <a:pt x="12"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zh-CN" altLang="en-US" sz="1350">
                <a:solidFill>
                  <a:prstClr val="black"/>
                </a:solidFill>
              </a:endParaRPr>
            </a:p>
          </p:txBody>
        </p:sp>
        <p:sp>
          <p:nvSpPr>
            <p:cNvPr id="8" name="Freeform 18"/>
            <p:cNvSpPr/>
            <p:nvPr/>
          </p:nvSpPr>
          <p:spPr bwMode="auto">
            <a:xfrm>
              <a:off x="5499100" y="3695700"/>
              <a:ext cx="1190625" cy="298450"/>
            </a:xfrm>
            <a:custGeom>
              <a:avLst/>
              <a:gdLst>
                <a:gd name="T0" fmla="*/ 0 w 750"/>
                <a:gd name="T1" fmla="*/ 0 h 188"/>
                <a:gd name="T2" fmla="*/ 79 w 750"/>
                <a:gd name="T3" fmla="*/ 188 h 188"/>
                <a:gd name="T4" fmla="*/ 122 w 750"/>
                <a:gd name="T5" fmla="*/ 188 h 188"/>
                <a:gd name="T6" fmla="*/ 119 w 750"/>
                <a:gd name="T7" fmla="*/ 72 h 188"/>
                <a:gd name="T8" fmla="*/ 633 w 750"/>
                <a:gd name="T9" fmla="*/ 72 h 188"/>
                <a:gd name="T10" fmla="*/ 630 w 750"/>
                <a:gd name="T11" fmla="*/ 188 h 188"/>
                <a:gd name="T12" fmla="*/ 673 w 750"/>
                <a:gd name="T13" fmla="*/ 188 h 188"/>
                <a:gd name="T14" fmla="*/ 750 w 750"/>
                <a:gd name="T15" fmla="*/ 0 h 188"/>
                <a:gd name="T16" fmla="*/ 0 w 750"/>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188">
                  <a:moveTo>
                    <a:pt x="0" y="0"/>
                  </a:moveTo>
                  <a:lnTo>
                    <a:pt x="79" y="188"/>
                  </a:lnTo>
                  <a:lnTo>
                    <a:pt x="122" y="188"/>
                  </a:lnTo>
                  <a:lnTo>
                    <a:pt x="119" y="72"/>
                  </a:lnTo>
                  <a:lnTo>
                    <a:pt x="633" y="72"/>
                  </a:lnTo>
                  <a:lnTo>
                    <a:pt x="630" y="188"/>
                  </a:lnTo>
                  <a:lnTo>
                    <a:pt x="673" y="188"/>
                  </a:lnTo>
                  <a:lnTo>
                    <a:pt x="75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zh-CN" altLang="en-US" sz="1350">
                <a:solidFill>
                  <a:prstClr val="black"/>
                </a:solidFill>
              </a:endParaRPr>
            </a:p>
          </p:txBody>
        </p:sp>
        <p:sp>
          <p:nvSpPr>
            <p:cNvPr id="9" name="Freeform 19"/>
            <p:cNvSpPr/>
            <p:nvPr/>
          </p:nvSpPr>
          <p:spPr bwMode="auto">
            <a:xfrm>
              <a:off x="5722938" y="3846513"/>
              <a:ext cx="746125" cy="389603"/>
            </a:xfrm>
            <a:custGeom>
              <a:avLst/>
              <a:gdLst>
                <a:gd name="T0" fmla="*/ 2 w 470"/>
                <a:gd name="T1" fmla="*/ 193 h 193"/>
                <a:gd name="T2" fmla="*/ 465 w 470"/>
                <a:gd name="T3" fmla="*/ 193 h 193"/>
                <a:gd name="T4" fmla="*/ 470 w 470"/>
                <a:gd name="T5" fmla="*/ 0 h 193"/>
                <a:gd name="T6" fmla="*/ 0 w 470"/>
                <a:gd name="T7" fmla="*/ 0 h 193"/>
                <a:gd name="T8" fmla="*/ 2 w 470"/>
                <a:gd name="T9" fmla="*/ 193 h 193"/>
                <a:gd name="connsiteX0" fmla="*/ 43 w 10000"/>
                <a:gd name="connsiteY0" fmla="*/ 10000 h 11093"/>
                <a:gd name="connsiteX1" fmla="*/ 9894 w 10000"/>
                <a:gd name="connsiteY1" fmla="*/ 10000 h 11093"/>
                <a:gd name="connsiteX2" fmla="*/ 10000 w 10000"/>
                <a:gd name="connsiteY2" fmla="*/ 0 h 11093"/>
                <a:gd name="connsiteX3" fmla="*/ 0 w 10000"/>
                <a:gd name="connsiteY3" fmla="*/ 0 h 11093"/>
                <a:gd name="connsiteX4" fmla="*/ 43 w 10000"/>
                <a:gd name="connsiteY4" fmla="*/ 10000 h 11093"/>
                <a:gd name="connsiteX0-1" fmla="*/ 43 w 10000"/>
                <a:gd name="connsiteY0-2" fmla="*/ 10000 h 11815"/>
                <a:gd name="connsiteX1-3" fmla="*/ 9894 w 10000"/>
                <a:gd name="connsiteY1-4" fmla="*/ 10000 h 11815"/>
                <a:gd name="connsiteX2-5" fmla="*/ 10000 w 10000"/>
                <a:gd name="connsiteY2-6" fmla="*/ 0 h 11815"/>
                <a:gd name="connsiteX3-7" fmla="*/ 0 w 10000"/>
                <a:gd name="connsiteY3-8" fmla="*/ 0 h 11815"/>
                <a:gd name="connsiteX4-9" fmla="*/ 43 w 10000"/>
                <a:gd name="connsiteY4-10" fmla="*/ 10000 h 11815"/>
                <a:gd name="connsiteX0-11" fmla="*/ 43 w 10000"/>
                <a:gd name="connsiteY0-12" fmla="*/ 10000 h 11784"/>
                <a:gd name="connsiteX1-13" fmla="*/ 9894 w 10000"/>
                <a:gd name="connsiteY1-14" fmla="*/ 10000 h 11784"/>
                <a:gd name="connsiteX2-15" fmla="*/ 10000 w 10000"/>
                <a:gd name="connsiteY2-16" fmla="*/ 0 h 11784"/>
                <a:gd name="connsiteX3-17" fmla="*/ 0 w 10000"/>
                <a:gd name="connsiteY3-18" fmla="*/ 0 h 11784"/>
                <a:gd name="connsiteX4-19" fmla="*/ 43 w 10000"/>
                <a:gd name="connsiteY4-20" fmla="*/ 10000 h 11784"/>
                <a:gd name="connsiteX0-21" fmla="*/ 43 w 10000"/>
                <a:gd name="connsiteY0-22" fmla="*/ 10000 h 11753"/>
                <a:gd name="connsiteX1-23" fmla="*/ 9894 w 10000"/>
                <a:gd name="connsiteY1-24" fmla="*/ 10000 h 11753"/>
                <a:gd name="connsiteX2-25" fmla="*/ 10000 w 10000"/>
                <a:gd name="connsiteY2-26" fmla="*/ 0 h 11753"/>
                <a:gd name="connsiteX3-27" fmla="*/ 0 w 10000"/>
                <a:gd name="connsiteY3-28" fmla="*/ 0 h 11753"/>
                <a:gd name="connsiteX4-29" fmla="*/ 43 w 10000"/>
                <a:gd name="connsiteY4-30" fmla="*/ 10000 h 11753"/>
                <a:gd name="connsiteX0-31" fmla="*/ 43 w 10000"/>
                <a:gd name="connsiteY0-32" fmla="*/ 10000 h 12074"/>
                <a:gd name="connsiteX1-33" fmla="*/ 9894 w 10000"/>
                <a:gd name="connsiteY1-34" fmla="*/ 10000 h 12074"/>
                <a:gd name="connsiteX2-35" fmla="*/ 10000 w 10000"/>
                <a:gd name="connsiteY2-36" fmla="*/ 0 h 12074"/>
                <a:gd name="connsiteX3-37" fmla="*/ 0 w 10000"/>
                <a:gd name="connsiteY3-38" fmla="*/ 0 h 12074"/>
                <a:gd name="connsiteX4-39" fmla="*/ 43 w 10000"/>
                <a:gd name="connsiteY4-40" fmla="*/ 10000 h 12074"/>
                <a:gd name="connsiteX0-41" fmla="*/ 43 w 10000"/>
                <a:gd name="connsiteY0-42" fmla="*/ 10000 h 12813"/>
                <a:gd name="connsiteX1-43" fmla="*/ 9894 w 10000"/>
                <a:gd name="connsiteY1-44" fmla="*/ 10000 h 12813"/>
                <a:gd name="connsiteX2-45" fmla="*/ 10000 w 10000"/>
                <a:gd name="connsiteY2-46" fmla="*/ 0 h 12813"/>
                <a:gd name="connsiteX3-47" fmla="*/ 0 w 10000"/>
                <a:gd name="connsiteY3-48" fmla="*/ 0 h 12813"/>
                <a:gd name="connsiteX4-49" fmla="*/ 43 w 10000"/>
                <a:gd name="connsiteY4-50" fmla="*/ 10000 h 12813"/>
                <a:gd name="connsiteX0-51" fmla="*/ 43 w 10000"/>
                <a:gd name="connsiteY0-52" fmla="*/ 10000 h 12716"/>
                <a:gd name="connsiteX1-53" fmla="*/ 9963 w 10000"/>
                <a:gd name="connsiteY1-54" fmla="*/ 9777 h 12716"/>
                <a:gd name="connsiteX2-55" fmla="*/ 10000 w 10000"/>
                <a:gd name="connsiteY2-56" fmla="*/ 0 h 12716"/>
                <a:gd name="connsiteX3-57" fmla="*/ 0 w 10000"/>
                <a:gd name="connsiteY3-58" fmla="*/ 0 h 12716"/>
                <a:gd name="connsiteX4-59" fmla="*/ 43 w 10000"/>
                <a:gd name="connsiteY4-60" fmla="*/ 10000 h 127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2716">
                  <a:moveTo>
                    <a:pt x="43" y="10000"/>
                  </a:moveTo>
                  <a:cubicBezTo>
                    <a:pt x="3260" y="14266"/>
                    <a:pt x="7554" y="12976"/>
                    <a:pt x="9963" y="9777"/>
                  </a:cubicBezTo>
                  <a:cubicBezTo>
                    <a:pt x="9998" y="6444"/>
                    <a:pt x="9965" y="3333"/>
                    <a:pt x="10000" y="0"/>
                  </a:cubicBezTo>
                  <a:lnTo>
                    <a:pt x="0" y="0"/>
                  </a:lnTo>
                  <a:cubicBezTo>
                    <a:pt x="14" y="3333"/>
                    <a:pt x="29" y="6667"/>
                    <a:pt x="43" y="100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zh-CN" altLang="en-US" sz="1350">
                <a:solidFill>
                  <a:prstClr val="black"/>
                </a:solidFill>
              </a:endParaRPr>
            </a:p>
          </p:txBody>
        </p:sp>
        <p:sp>
          <p:nvSpPr>
            <p:cNvPr id="10" name="Freeform 20"/>
            <p:cNvSpPr/>
            <p:nvPr/>
          </p:nvSpPr>
          <p:spPr bwMode="auto">
            <a:xfrm>
              <a:off x="6488113" y="36004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zh-CN" altLang="en-US" sz="1350">
                <a:solidFill>
                  <a:prstClr val="black"/>
                </a:solidFill>
              </a:endParaRPr>
            </a:p>
          </p:txBody>
        </p:sp>
        <p:sp>
          <p:nvSpPr>
            <p:cNvPr id="11" name="Freeform 21"/>
            <p:cNvSpPr/>
            <p:nvPr/>
          </p:nvSpPr>
          <p:spPr bwMode="auto">
            <a:xfrm>
              <a:off x="5684838" y="3173413"/>
              <a:ext cx="1008063" cy="450850"/>
            </a:xfrm>
            <a:custGeom>
              <a:avLst/>
              <a:gdLst>
                <a:gd name="T0" fmla="*/ 49 w 266"/>
                <a:gd name="T1" fmla="*/ 64 h 119"/>
                <a:gd name="T2" fmla="*/ 49 w 266"/>
                <a:gd name="T3" fmla="*/ 64 h 119"/>
                <a:gd name="T4" fmla="*/ 49 w 266"/>
                <a:gd name="T5" fmla="*/ 119 h 119"/>
                <a:gd name="T6" fmla="*/ 105 w 266"/>
                <a:gd name="T7" fmla="*/ 119 h 119"/>
                <a:gd name="T8" fmla="*/ 102 w 266"/>
                <a:gd name="T9" fmla="*/ 83 h 119"/>
                <a:gd name="T10" fmla="*/ 108 w 266"/>
                <a:gd name="T11" fmla="*/ 74 h 119"/>
                <a:gd name="T12" fmla="*/ 115 w 266"/>
                <a:gd name="T13" fmla="*/ 83 h 119"/>
                <a:gd name="T14" fmla="*/ 112 w 266"/>
                <a:gd name="T15" fmla="*/ 119 h 119"/>
                <a:gd name="T16" fmla="*/ 167 w 266"/>
                <a:gd name="T17" fmla="*/ 119 h 119"/>
                <a:gd name="T18" fmla="*/ 167 w 266"/>
                <a:gd name="T19" fmla="*/ 76 h 119"/>
                <a:gd name="T20" fmla="*/ 179 w 266"/>
                <a:gd name="T21" fmla="*/ 95 h 119"/>
                <a:gd name="T22" fmla="*/ 187 w 266"/>
                <a:gd name="T23" fmla="*/ 105 h 119"/>
                <a:gd name="T24" fmla="*/ 192 w 266"/>
                <a:gd name="T25" fmla="*/ 110 h 119"/>
                <a:gd name="T26" fmla="*/ 197 w 266"/>
                <a:gd name="T27" fmla="*/ 112 h 119"/>
                <a:gd name="T28" fmla="*/ 205 w 266"/>
                <a:gd name="T29" fmla="*/ 114 h 119"/>
                <a:gd name="T30" fmla="*/ 212 w 266"/>
                <a:gd name="T31" fmla="*/ 113 h 119"/>
                <a:gd name="T32" fmla="*/ 216 w 266"/>
                <a:gd name="T33" fmla="*/ 111 h 119"/>
                <a:gd name="T34" fmla="*/ 220 w 266"/>
                <a:gd name="T35" fmla="*/ 108 h 119"/>
                <a:gd name="T36" fmla="*/ 226 w 266"/>
                <a:gd name="T37" fmla="*/ 103 h 119"/>
                <a:gd name="T38" fmla="*/ 236 w 266"/>
                <a:gd name="T39" fmla="*/ 92 h 119"/>
                <a:gd name="T40" fmla="*/ 259 w 266"/>
                <a:gd name="T41" fmla="*/ 67 h 119"/>
                <a:gd name="T42" fmla="*/ 257 w 266"/>
                <a:gd name="T43" fmla="*/ 39 h 119"/>
                <a:gd name="T44" fmla="*/ 254 w 266"/>
                <a:gd name="T45" fmla="*/ 37 h 119"/>
                <a:gd name="T46" fmla="*/ 262 w 266"/>
                <a:gd name="T47" fmla="*/ 29 h 119"/>
                <a:gd name="T48" fmla="*/ 262 w 266"/>
                <a:gd name="T49" fmla="*/ 18 h 119"/>
                <a:gd name="T50" fmla="*/ 251 w 266"/>
                <a:gd name="T51" fmla="*/ 18 h 119"/>
                <a:gd name="T52" fmla="*/ 233 w 266"/>
                <a:gd name="T53" fmla="*/ 38 h 119"/>
                <a:gd name="T54" fmla="*/ 229 w 266"/>
                <a:gd name="T55" fmla="*/ 41 h 119"/>
                <a:gd name="T56" fmla="*/ 229 w 266"/>
                <a:gd name="T57" fmla="*/ 41 h 119"/>
                <a:gd name="T58" fmla="*/ 211 w 266"/>
                <a:gd name="T59" fmla="*/ 62 h 119"/>
                <a:gd name="T60" fmla="*/ 207 w 266"/>
                <a:gd name="T61" fmla="*/ 66 h 119"/>
                <a:gd name="T62" fmla="*/ 204 w 266"/>
                <a:gd name="T63" fmla="*/ 60 h 119"/>
                <a:gd name="T64" fmla="*/ 190 w 266"/>
                <a:gd name="T65" fmla="*/ 35 h 119"/>
                <a:gd name="T66" fmla="*/ 186 w 266"/>
                <a:gd name="T67" fmla="*/ 26 h 119"/>
                <a:gd name="T68" fmla="*/ 184 w 266"/>
                <a:gd name="T69" fmla="*/ 23 h 119"/>
                <a:gd name="T70" fmla="*/ 184 w 266"/>
                <a:gd name="T71" fmla="*/ 22 h 119"/>
                <a:gd name="T72" fmla="*/ 184 w 266"/>
                <a:gd name="T73" fmla="*/ 22 h 119"/>
                <a:gd name="T74" fmla="*/ 179 w 266"/>
                <a:gd name="T75" fmla="*/ 16 h 119"/>
                <a:gd name="T76" fmla="*/ 152 w 266"/>
                <a:gd name="T77" fmla="*/ 4 h 119"/>
                <a:gd name="T78" fmla="*/ 138 w 266"/>
                <a:gd name="T79" fmla="*/ 0 h 119"/>
                <a:gd name="T80" fmla="*/ 138 w 266"/>
                <a:gd name="T81" fmla="*/ 0 h 119"/>
                <a:gd name="T82" fmla="*/ 138 w 266"/>
                <a:gd name="T83" fmla="*/ 0 h 119"/>
                <a:gd name="T84" fmla="*/ 120 w 266"/>
                <a:gd name="T85" fmla="*/ 62 h 119"/>
                <a:gd name="T86" fmla="*/ 114 w 266"/>
                <a:gd name="T87" fmla="*/ 24 h 119"/>
                <a:gd name="T88" fmla="*/ 119 w 266"/>
                <a:gd name="T89" fmla="*/ 12 h 119"/>
                <a:gd name="T90" fmla="*/ 111 w 266"/>
                <a:gd name="T91" fmla="*/ 5 h 119"/>
                <a:gd name="T92" fmla="*/ 105 w 266"/>
                <a:gd name="T93" fmla="*/ 5 h 119"/>
                <a:gd name="T94" fmla="*/ 97 w 266"/>
                <a:gd name="T95" fmla="*/ 12 h 119"/>
                <a:gd name="T96" fmla="*/ 102 w 266"/>
                <a:gd name="T97" fmla="*/ 24 h 119"/>
                <a:gd name="T98" fmla="*/ 96 w 266"/>
                <a:gd name="T99" fmla="*/ 62 h 119"/>
                <a:gd name="T100" fmla="*/ 78 w 266"/>
                <a:gd name="T101" fmla="*/ 0 h 119"/>
                <a:gd name="T102" fmla="*/ 78 w 266"/>
                <a:gd name="T103" fmla="*/ 0 h 119"/>
                <a:gd name="T104" fmla="*/ 78 w 266"/>
                <a:gd name="T105" fmla="*/ 0 h 119"/>
                <a:gd name="T106" fmla="*/ 67 w 266"/>
                <a:gd name="T107" fmla="*/ 4 h 119"/>
                <a:gd name="T108" fmla="*/ 28 w 266"/>
                <a:gd name="T109" fmla="*/ 20 h 119"/>
                <a:gd name="T110" fmla="*/ 0 w 266"/>
                <a:gd name="T111" fmla="*/ 119 h 119"/>
                <a:gd name="T112" fmla="*/ 38 w 266"/>
                <a:gd name="T113" fmla="*/ 119 h 119"/>
                <a:gd name="T114" fmla="*/ 49 w 266"/>
                <a:gd name="T115"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119">
                  <a:moveTo>
                    <a:pt x="49" y="64"/>
                  </a:moveTo>
                  <a:cubicBezTo>
                    <a:pt x="49" y="64"/>
                    <a:pt x="49" y="64"/>
                    <a:pt x="49" y="64"/>
                  </a:cubicBezTo>
                  <a:cubicBezTo>
                    <a:pt x="49" y="119"/>
                    <a:pt x="49" y="119"/>
                    <a:pt x="49" y="119"/>
                  </a:cubicBezTo>
                  <a:cubicBezTo>
                    <a:pt x="105" y="119"/>
                    <a:pt x="105" y="119"/>
                    <a:pt x="105" y="119"/>
                  </a:cubicBezTo>
                  <a:cubicBezTo>
                    <a:pt x="102" y="83"/>
                    <a:pt x="102" y="83"/>
                    <a:pt x="102" y="83"/>
                  </a:cubicBezTo>
                  <a:cubicBezTo>
                    <a:pt x="102" y="78"/>
                    <a:pt x="105" y="74"/>
                    <a:pt x="108" y="74"/>
                  </a:cubicBezTo>
                  <a:cubicBezTo>
                    <a:pt x="112" y="74"/>
                    <a:pt x="115" y="78"/>
                    <a:pt x="115" y="83"/>
                  </a:cubicBezTo>
                  <a:cubicBezTo>
                    <a:pt x="112" y="119"/>
                    <a:pt x="112" y="119"/>
                    <a:pt x="112" y="119"/>
                  </a:cubicBezTo>
                  <a:cubicBezTo>
                    <a:pt x="167" y="119"/>
                    <a:pt x="167" y="119"/>
                    <a:pt x="167" y="119"/>
                  </a:cubicBezTo>
                  <a:cubicBezTo>
                    <a:pt x="167" y="76"/>
                    <a:pt x="167" y="76"/>
                    <a:pt x="167" y="76"/>
                  </a:cubicBezTo>
                  <a:cubicBezTo>
                    <a:pt x="171" y="83"/>
                    <a:pt x="175" y="89"/>
                    <a:pt x="179" y="95"/>
                  </a:cubicBezTo>
                  <a:cubicBezTo>
                    <a:pt x="182" y="99"/>
                    <a:pt x="184" y="102"/>
                    <a:pt x="187" y="105"/>
                  </a:cubicBezTo>
                  <a:cubicBezTo>
                    <a:pt x="188" y="106"/>
                    <a:pt x="190" y="108"/>
                    <a:pt x="192" y="110"/>
                  </a:cubicBezTo>
                  <a:cubicBezTo>
                    <a:pt x="193" y="111"/>
                    <a:pt x="195" y="111"/>
                    <a:pt x="197" y="112"/>
                  </a:cubicBezTo>
                  <a:cubicBezTo>
                    <a:pt x="199" y="113"/>
                    <a:pt x="202" y="114"/>
                    <a:pt x="205" y="114"/>
                  </a:cubicBezTo>
                  <a:cubicBezTo>
                    <a:pt x="207" y="114"/>
                    <a:pt x="209" y="114"/>
                    <a:pt x="212" y="113"/>
                  </a:cubicBezTo>
                  <a:cubicBezTo>
                    <a:pt x="214" y="112"/>
                    <a:pt x="215" y="112"/>
                    <a:pt x="216" y="111"/>
                  </a:cubicBezTo>
                  <a:cubicBezTo>
                    <a:pt x="218" y="110"/>
                    <a:pt x="219" y="109"/>
                    <a:pt x="220" y="108"/>
                  </a:cubicBezTo>
                  <a:cubicBezTo>
                    <a:pt x="222" y="107"/>
                    <a:pt x="224" y="105"/>
                    <a:pt x="226" y="103"/>
                  </a:cubicBezTo>
                  <a:cubicBezTo>
                    <a:pt x="229" y="100"/>
                    <a:pt x="233" y="96"/>
                    <a:pt x="236" y="92"/>
                  </a:cubicBezTo>
                  <a:cubicBezTo>
                    <a:pt x="247" y="80"/>
                    <a:pt x="259" y="67"/>
                    <a:pt x="259" y="67"/>
                  </a:cubicBezTo>
                  <a:cubicBezTo>
                    <a:pt x="266" y="58"/>
                    <a:pt x="265" y="46"/>
                    <a:pt x="257" y="39"/>
                  </a:cubicBezTo>
                  <a:cubicBezTo>
                    <a:pt x="256" y="38"/>
                    <a:pt x="255" y="38"/>
                    <a:pt x="254" y="37"/>
                  </a:cubicBezTo>
                  <a:cubicBezTo>
                    <a:pt x="262" y="29"/>
                    <a:pt x="262" y="29"/>
                    <a:pt x="262" y="29"/>
                  </a:cubicBezTo>
                  <a:cubicBezTo>
                    <a:pt x="265" y="26"/>
                    <a:pt x="265" y="21"/>
                    <a:pt x="262" y="18"/>
                  </a:cubicBezTo>
                  <a:cubicBezTo>
                    <a:pt x="259" y="15"/>
                    <a:pt x="254" y="15"/>
                    <a:pt x="251" y="18"/>
                  </a:cubicBezTo>
                  <a:cubicBezTo>
                    <a:pt x="233" y="38"/>
                    <a:pt x="233" y="38"/>
                    <a:pt x="233" y="38"/>
                  </a:cubicBezTo>
                  <a:cubicBezTo>
                    <a:pt x="231" y="39"/>
                    <a:pt x="230" y="40"/>
                    <a:pt x="229" y="41"/>
                  </a:cubicBezTo>
                  <a:cubicBezTo>
                    <a:pt x="229" y="41"/>
                    <a:pt x="229" y="41"/>
                    <a:pt x="229" y="41"/>
                  </a:cubicBezTo>
                  <a:cubicBezTo>
                    <a:pt x="227" y="43"/>
                    <a:pt x="219" y="53"/>
                    <a:pt x="211" y="62"/>
                  </a:cubicBezTo>
                  <a:cubicBezTo>
                    <a:pt x="209" y="63"/>
                    <a:pt x="208" y="64"/>
                    <a:pt x="207" y="66"/>
                  </a:cubicBezTo>
                  <a:cubicBezTo>
                    <a:pt x="206" y="64"/>
                    <a:pt x="205" y="62"/>
                    <a:pt x="204" y="60"/>
                  </a:cubicBezTo>
                  <a:cubicBezTo>
                    <a:pt x="199" y="52"/>
                    <a:pt x="194" y="42"/>
                    <a:pt x="190" y="35"/>
                  </a:cubicBezTo>
                  <a:cubicBezTo>
                    <a:pt x="188" y="31"/>
                    <a:pt x="187" y="28"/>
                    <a:pt x="186" y="26"/>
                  </a:cubicBezTo>
                  <a:cubicBezTo>
                    <a:pt x="185" y="24"/>
                    <a:pt x="185" y="24"/>
                    <a:pt x="184" y="23"/>
                  </a:cubicBezTo>
                  <a:cubicBezTo>
                    <a:pt x="184" y="22"/>
                    <a:pt x="184" y="22"/>
                    <a:pt x="184" y="22"/>
                  </a:cubicBezTo>
                  <a:cubicBezTo>
                    <a:pt x="184" y="22"/>
                    <a:pt x="184" y="22"/>
                    <a:pt x="184" y="22"/>
                  </a:cubicBezTo>
                  <a:cubicBezTo>
                    <a:pt x="183" y="20"/>
                    <a:pt x="181" y="18"/>
                    <a:pt x="179" y="16"/>
                  </a:cubicBezTo>
                  <a:cubicBezTo>
                    <a:pt x="177" y="13"/>
                    <a:pt x="171" y="9"/>
                    <a:pt x="152" y="4"/>
                  </a:cubicBezTo>
                  <a:cubicBezTo>
                    <a:pt x="147" y="2"/>
                    <a:pt x="142" y="1"/>
                    <a:pt x="138" y="0"/>
                  </a:cubicBezTo>
                  <a:cubicBezTo>
                    <a:pt x="138" y="0"/>
                    <a:pt x="138" y="0"/>
                    <a:pt x="138" y="0"/>
                  </a:cubicBezTo>
                  <a:cubicBezTo>
                    <a:pt x="138" y="0"/>
                    <a:pt x="138" y="0"/>
                    <a:pt x="138" y="0"/>
                  </a:cubicBezTo>
                  <a:cubicBezTo>
                    <a:pt x="137" y="10"/>
                    <a:pt x="134" y="33"/>
                    <a:pt x="120" y="62"/>
                  </a:cubicBezTo>
                  <a:cubicBezTo>
                    <a:pt x="118" y="43"/>
                    <a:pt x="115" y="26"/>
                    <a:pt x="114" y="24"/>
                  </a:cubicBezTo>
                  <a:cubicBezTo>
                    <a:pt x="119" y="12"/>
                    <a:pt x="119" y="12"/>
                    <a:pt x="119" y="12"/>
                  </a:cubicBezTo>
                  <a:cubicBezTo>
                    <a:pt x="111" y="5"/>
                    <a:pt x="111" y="5"/>
                    <a:pt x="111" y="5"/>
                  </a:cubicBezTo>
                  <a:cubicBezTo>
                    <a:pt x="105" y="5"/>
                    <a:pt x="105" y="5"/>
                    <a:pt x="105" y="5"/>
                  </a:cubicBezTo>
                  <a:cubicBezTo>
                    <a:pt x="97" y="12"/>
                    <a:pt x="97" y="12"/>
                    <a:pt x="97" y="12"/>
                  </a:cubicBezTo>
                  <a:cubicBezTo>
                    <a:pt x="102" y="24"/>
                    <a:pt x="102" y="24"/>
                    <a:pt x="102" y="24"/>
                  </a:cubicBezTo>
                  <a:cubicBezTo>
                    <a:pt x="102" y="26"/>
                    <a:pt x="99" y="43"/>
                    <a:pt x="96" y="62"/>
                  </a:cubicBezTo>
                  <a:cubicBezTo>
                    <a:pt x="83" y="33"/>
                    <a:pt x="79" y="10"/>
                    <a:pt x="78" y="0"/>
                  </a:cubicBezTo>
                  <a:cubicBezTo>
                    <a:pt x="78" y="0"/>
                    <a:pt x="78" y="0"/>
                    <a:pt x="78" y="0"/>
                  </a:cubicBezTo>
                  <a:cubicBezTo>
                    <a:pt x="78" y="0"/>
                    <a:pt x="78" y="0"/>
                    <a:pt x="78" y="0"/>
                  </a:cubicBezTo>
                  <a:cubicBezTo>
                    <a:pt x="74" y="1"/>
                    <a:pt x="70" y="2"/>
                    <a:pt x="67" y="4"/>
                  </a:cubicBezTo>
                  <a:cubicBezTo>
                    <a:pt x="55" y="8"/>
                    <a:pt x="38" y="14"/>
                    <a:pt x="28" y="20"/>
                  </a:cubicBezTo>
                  <a:cubicBezTo>
                    <a:pt x="23" y="25"/>
                    <a:pt x="7" y="47"/>
                    <a:pt x="0" y="119"/>
                  </a:cubicBezTo>
                  <a:cubicBezTo>
                    <a:pt x="38" y="119"/>
                    <a:pt x="38" y="119"/>
                    <a:pt x="38" y="119"/>
                  </a:cubicBezTo>
                  <a:cubicBezTo>
                    <a:pt x="40" y="95"/>
                    <a:pt x="46" y="65"/>
                    <a:pt x="49"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zh-CN" altLang="en-US" sz="1350">
                <a:solidFill>
                  <a:prstClr val="black"/>
                </a:solidFill>
              </a:endParaRPr>
            </a:p>
          </p:txBody>
        </p:sp>
      </p:grpSp>
      <p:cxnSp>
        <p:nvCxnSpPr>
          <p:cNvPr id="12" name="直接连接符 11"/>
          <p:cNvCxnSpPr/>
          <p:nvPr/>
        </p:nvCxnSpPr>
        <p:spPr>
          <a:xfrm>
            <a:off x="2250346" y="736474"/>
            <a:ext cx="0" cy="126609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48"/>
          <p:cNvSpPr txBox="1"/>
          <p:nvPr/>
        </p:nvSpPr>
        <p:spPr>
          <a:xfrm>
            <a:off x="2304415" y="682625"/>
            <a:ext cx="6642735" cy="645160"/>
          </a:xfrm>
          <a:prstGeom prst="rect">
            <a:avLst/>
          </a:prstGeom>
          <a:noFill/>
        </p:spPr>
        <p:txBody>
          <a:bodyPr wrap="square" rtlCol="0">
            <a:spAutoFit/>
          </a:bodyPr>
          <a:lstStyle/>
          <a:p>
            <a:r>
              <a:rPr lang="zh-CN" sz="3600" b="1" dirty="0" smtClean="0">
                <a:solidFill>
                  <a:srgbClr val="6BA42C"/>
                </a:solidFill>
                <a:latin typeface="微软雅黑" panose="020B0503020204020204" pitchFamily="34" charset="-122"/>
                <a:ea typeface="微软雅黑" panose="020B0503020204020204" pitchFamily="34" charset="-122"/>
              </a:rPr>
              <a:t>基于深度学习的行人检测系统</a:t>
            </a:r>
            <a:endParaRPr lang="zh-CN" sz="3600" b="1" dirty="0" smtClean="0">
              <a:solidFill>
                <a:srgbClr val="6BA42C"/>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2366645" y="1330325"/>
            <a:ext cx="4563110" cy="0"/>
          </a:xfrm>
          <a:prstGeom prst="line">
            <a:avLst/>
          </a:prstGeom>
          <a:ln w="19050">
            <a:solidFill>
              <a:srgbClr val="6BA42C"/>
            </a:solidFill>
            <a:prstDash val="sysDash"/>
          </a:ln>
        </p:spPr>
        <p:style>
          <a:lnRef idx="1">
            <a:schemeClr val="accent1"/>
          </a:lnRef>
          <a:fillRef idx="0">
            <a:schemeClr val="accent1"/>
          </a:fillRef>
          <a:effectRef idx="0">
            <a:schemeClr val="accent1"/>
          </a:effectRef>
          <a:fontRef idx="minor">
            <a:schemeClr val="tx1"/>
          </a:fontRef>
        </p:style>
      </p:cxnSp>
      <p:sp>
        <p:nvSpPr>
          <p:cNvPr id="22" name="矩形 90"/>
          <p:cNvSpPr/>
          <p:nvPr/>
        </p:nvSpPr>
        <p:spPr>
          <a:xfrm>
            <a:off x="-22427" y="3417156"/>
            <a:ext cx="9188822" cy="1744752"/>
          </a:xfrm>
          <a:custGeom>
            <a:avLst/>
            <a:gdLst>
              <a:gd name="connsiteX0" fmla="*/ 0 w 12254953"/>
              <a:gd name="connsiteY0" fmla="*/ 0 h 2183753"/>
              <a:gd name="connsiteX1" fmla="*/ 12254953 w 12254953"/>
              <a:gd name="connsiteY1" fmla="*/ 0 h 2183753"/>
              <a:gd name="connsiteX2" fmla="*/ 12254953 w 12254953"/>
              <a:gd name="connsiteY2" fmla="*/ 2183753 h 2183753"/>
              <a:gd name="connsiteX3" fmla="*/ 0 w 12254953"/>
              <a:gd name="connsiteY3" fmla="*/ 2183753 h 2183753"/>
              <a:gd name="connsiteX4" fmla="*/ 0 w 12254953"/>
              <a:gd name="connsiteY4" fmla="*/ 0 h 2183753"/>
              <a:gd name="connsiteX0-1" fmla="*/ 0 w 12254953"/>
              <a:gd name="connsiteY0-2" fmla="*/ 0 h 2183753"/>
              <a:gd name="connsiteX1-3" fmla="*/ 5904086 w 12254953"/>
              <a:gd name="connsiteY1-4" fmla="*/ 998 h 2183753"/>
              <a:gd name="connsiteX2-5" fmla="*/ 12254953 w 12254953"/>
              <a:gd name="connsiteY2-6" fmla="*/ 0 h 2183753"/>
              <a:gd name="connsiteX3-7" fmla="*/ 12254953 w 12254953"/>
              <a:gd name="connsiteY3-8" fmla="*/ 2183753 h 2183753"/>
              <a:gd name="connsiteX4-9" fmla="*/ 0 w 12254953"/>
              <a:gd name="connsiteY4-10" fmla="*/ 2183753 h 2183753"/>
              <a:gd name="connsiteX5" fmla="*/ 0 w 12254953"/>
              <a:gd name="connsiteY5" fmla="*/ 0 h 2183753"/>
              <a:gd name="connsiteX0-11" fmla="*/ 0 w 12254953"/>
              <a:gd name="connsiteY0-12" fmla="*/ 2631 h 2186384"/>
              <a:gd name="connsiteX1-13" fmla="*/ 5904086 w 12254953"/>
              <a:gd name="connsiteY1-14" fmla="*/ 3629 h 2186384"/>
              <a:gd name="connsiteX2-15" fmla="*/ 6346772 w 12254953"/>
              <a:gd name="connsiteY2-16" fmla="*/ 0 h 2186384"/>
              <a:gd name="connsiteX3-17" fmla="*/ 12254953 w 12254953"/>
              <a:gd name="connsiteY3-18" fmla="*/ 2631 h 2186384"/>
              <a:gd name="connsiteX4-19" fmla="*/ 12254953 w 12254953"/>
              <a:gd name="connsiteY4-20" fmla="*/ 2186384 h 2186384"/>
              <a:gd name="connsiteX5-21" fmla="*/ 0 w 12254953"/>
              <a:gd name="connsiteY5-22" fmla="*/ 2186384 h 2186384"/>
              <a:gd name="connsiteX6" fmla="*/ 0 w 12254953"/>
              <a:gd name="connsiteY6" fmla="*/ 2631 h 2186384"/>
              <a:gd name="connsiteX0-23" fmla="*/ 0 w 12254953"/>
              <a:gd name="connsiteY0-24" fmla="*/ 2631 h 2186384"/>
              <a:gd name="connsiteX1-25" fmla="*/ 5904086 w 12254953"/>
              <a:gd name="connsiteY1-26" fmla="*/ 3629 h 2186384"/>
              <a:gd name="connsiteX2-27" fmla="*/ 6118172 w 12254953"/>
              <a:gd name="connsiteY2-28" fmla="*/ 0 h 2186384"/>
              <a:gd name="connsiteX3-29" fmla="*/ 6346772 w 12254953"/>
              <a:gd name="connsiteY3-30" fmla="*/ 0 h 2186384"/>
              <a:gd name="connsiteX4-31" fmla="*/ 12254953 w 12254953"/>
              <a:gd name="connsiteY4-32" fmla="*/ 2631 h 2186384"/>
              <a:gd name="connsiteX5-33" fmla="*/ 12254953 w 12254953"/>
              <a:gd name="connsiteY5-34" fmla="*/ 2186384 h 2186384"/>
              <a:gd name="connsiteX6-35" fmla="*/ 0 w 12254953"/>
              <a:gd name="connsiteY6-36" fmla="*/ 2186384 h 2186384"/>
              <a:gd name="connsiteX7" fmla="*/ 0 w 12254953"/>
              <a:gd name="connsiteY7" fmla="*/ 2631 h 2186384"/>
              <a:gd name="connsiteX0-37" fmla="*/ 0 w 12254953"/>
              <a:gd name="connsiteY0-38" fmla="*/ 2631 h 2186384"/>
              <a:gd name="connsiteX1-39" fmla="*/ 5904086 w 12254953"/>
              <a:gd name="connsiteY1-40" fmla="*/ 3629 h 2186384"/>
              <a:gd name="connsiteX2-41" fmla="*/ 6132686 w 12254953"/>
              <a:gd name="connsiteY2-42" fmla="*/ 399143 h 2186384"/>
              <a:gd name="connsiteX3-43" fmla="*/ 6346772 w 12254953"/>
              <a:gd name="connsiteY3-44" fmla="*/ 0 h 2186384"/>
              <a:gd name="connsiteX4-45" fmla="*/ 12254953 w 12254953"/>
              <a:gd name="connsiteY4-46" fmla="*/ 2631 h 2186384"/>
              <a:gd name="connsiteX5-47" fmla="*/ 12254953 w 12254953"/>
              <a:gd name="connsiteY5-48" fmla="*/ 2186384 h 2186384"/>
              <a:gd name="connsiteX6-49" fmla="*/ 0 w 12254953"/>
              <a:gd name="connsiteY6-50" fmla="*/ 2186384 h 2186384"/>
              <a:gd name="connsiteX7-51" fmla="*/ 0 w 12254953"/>
              <a:gd name="connsiteY7-52" fmla="*/ 2631 h 2186384"/>
              <a:gd name="connsiteX0-53" fmla="*/ 0 w 12254953"/>
              <a:gd name="connsiteY0-54" fmla="*/ 2631 h 2186384"/>
              <a:gd name="connsiteX1-55" fmla="*/ 5904086 w 12254953"/>
              <a:gd name="connsiteY1-56" fmla="*/ 3629 h 2186384"/>
              <a:gd name="connsiteX2-57" fmla="*/ 6119807 w 12254953"/>
              <a:gd name="connsiteY2-58" fmla="*/ 250422 h 2186384"/>
              <a:gd name="connsiteX3-59" fmla="*/ 6346772 w 12254953"/>
              <a:gd name="connsiteY3-60" fmla="*/ 0 h 2186384"/>
              <a:gd name="connsiteX4-61" fmla="*/ 12254953 w 12254953"/>
              <a:gd name="connsiteY4-62" fmla="*/ 2631 h 2186384"/>
              <a:gd name="connsiteX5-63" fmla="*/ 12254953 w 12254953"/>
              <a:gd name="connsiteY5-64" fmla="*/ 2186384 h 2186384"/>
              <a:gd name="connsiteX6-65" fmla="*/ 0 w 12254953"/>
              <a:gd name="connsiteY6-66" fmla="*/ 2186384 h 2186384"/>
              <a:gd name="connsiteX7-67" fmla="*/ 0 w 12254953"/>
              <a:gd name="connsiteY7-68" fmla="*/ 2631 h 21863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2254953" h="2186384">
                <a:moveTo>
                  <a:pt x="0" y="2631"/>
                </a:moveTo>
                <a:lnTo>
                  <a:pt x="5904086" y="3629"/>
                </a:lnTo>
                <a:lnTo>
                  <a:pt x="6119807" y="250422"/>
                </a:lnTo>
                <a:lnTo>
                  <a:pt x="6346772" y="0"/>
                </a:lnTo>
                <a:lnTo>
                  <a:pt x="12254953" y="2631"/>
                </a:lnTo>
                <a:lnTo>
                  <a:pt x="12254953" y="2186384"/>
                </a:lnTo>
                <a:lnTo>
                  <a:pt x="0" y="2186384"/>
                </a:lnTo>
                <a:lnTo>
                  <a:pt x="0" y="2631"/>
                </a:lnTo>
                <a:close/>
              </a:path>
            </a:pathLst>
          </a:custGeom>
          <a:solidFill>
            <a:srgbClr val="6BA42C"/>
          </a:solidFill>
          <a:ln>
            <a:noFill/>
          </a:ln>
          <a:effectLst>
            <a:outerShdw blurRad="1143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3" name="组合 22"/>
          <p:cNvGrpSpPr/>
          <p:nvPr/>
        </p:nvGrpSpPr>
        <p:grpSpPr>
          <a:xfrm>
            <a:off x="5413327" y="1668976"/>
            <a:ext cx="3507958" cy="2711331"/>
            <a:chOff x="4139952" y="769866"/>
            <a:chExt cx="4678495" cy="3616049"/>
          </a:xfrm>
        </p:grpSpPr>
        <p:grpSp>
          <p:nvGrpSpPr>
            <p:cNvPr id="24" name="组合 23"/>
            <p:cNvGrpSpPr/>
            <p:nvPr/>
          </p:nvGrpSpPr>
          <p:grpSpPr>
            <a:xfrm>
              <a:off x="4139952" y="769866"/>
              <a:ext cx="4392488" cy="3616049"/>
              <a:chOff x="4139952" y="769866"/>
              <a:chExt cx="4392488" cy="3616049"/>
            </a:xfrm>
          </p:grpSpPr>
          <p:grpSp>
            <p:nvGrpSpPr>
              <p:cNvPr id="25" name="组合 24"/>
              <p:cNvGrpSpPr/>
              <p:nvPr/>
            </p:nvGrpSpPr>
            <p:grpSpPr>
              <a:xfrm>
                <a:off x="4139952" y="769866"/>
                <a:ext cx="4392488" cy="3616049"/>
                <a:chOff x="4156370" y="836314"/>
                <a:chExt cx="4542654" cy="3739671"/>
              </a:xfrm>
            </p:grpSpPr>
            <p:sp>
              <p:nvSpPr>
                <p:cNvPr id="26" name="矩形 25"/>
                <p:cNvSpPr/>
                <p:nvPr/>
              </p:nvSpPr>
              <p:spPr>
                <a:xfrm>
                  <a:off x="4464558" y="1192837"/>
                  <a:ext cx="3993223" cy="2243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7" name="Picture 3" descr="C:\Users\Administrator.MICROSO-BQCPAHA\Desktop\电脑.png"/>
                <p:cNvPicPr>
                  <a:picLocks noChangeAspect="1" noChangeArrowheads="1"/>
                </p:cNvPicPr>
                <p:nvPr/>
              </p:nvPicPr>
              <p:blipFill rotWithShape="1">
                <a:blip r:embed="rId1" cstate="screen"/>
                <a:srcRect r="4733" b="3583"/>
                <a:stretch>
                  <a:fillRect/>
                </a:stretch>
              </p:blipFill>
              <p:spPr bwMode="auto">
                <a:xfrm>
                  <a:off x="4156370" y="836314"/>
                  <a:ext cx="4542654" cy="3739671"/>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28" name="Picture 2" descr="D:\小星星星星星星星\我下载的素材\2yue\图片11111.jpg"/>
              <p:cNvPicPr>
                <a:picLocks noChangeAspect="1" noChangeArrowheads="1"/>
              </p:cNvPicPr>
              <p:nvPr/>
            </p:nvPicPr>
            <p:blipFill>
              <a:blip r:embed="rId2" cstate="screen"/>
              <a:srcRect/>
              <a:stretch>
                <a:fillRect/>
              </a:stretch>
            </p:blipFill>
            <p:spPr bwMode="auto">
              <a:xfrm>
                <a:off x="4437952" y="1095850"/>
                <a:ext cx="3868883" cy="2210475"/>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矩形 12"/>
            <p:cNvSpPr/>
            <p:nvPr/>
          </p:nvSpPr>
          <p:spPr>
            <a:xfrm rot="1872432">
              <a:off x="6746242" y="847193"/>
              <a:ext cx="2072205" cy="3326162"/>
            </a:xfrm>
            <a:custGeom>
              <a:avLst/>
              <a:gdLst/>
              <a:ahLst/>
              <a:cxnLst/>
              <a:rect l="l" t="t" r="r" b="b"/>
              <a:pathLst>
                <a:path w="2072205" h="3326162">
                  <a:moveTo>
                    <a:pt x="0" y="464340"/>
                  </a:moveTo>
                  <a:lnTo>
                    <a:pt x="766499" y="0"/>
                  </a:lnTo>
                  <a:lnTo>
                    <a:pt x="801012" y="0"/>
                  </a:lnTo>
                  <a:lnTo>
                    <a:pt x="2072205" y="2098395"/>
                  </a:lnTo>
                  <a:lnTo>
                    <a:pt x="45496" y="3326162"/>
                  </a:lnTo>
                  <a:lnTo>
                    <a:pt x="0" y="3326162"/>
                  </a:lnTo>
                  <a:close/>
                </a:path>
              </a:pathLst>
            </a:custGeom>
            <a:solidFill>
              <a:schemeClr val="bg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0" name="TextBox 7"/>
          <p:cNvSpPr>
            <a:spLocks noChangeArrowheads="1"/>
          </p:cNvSpPr>
          <p:nvPr/>
        </p:nvSpPr>
        <p:spPr bwMode="auto">
          <a:xfrm>
            <a:off x="590550" y="4104640"/>
            <a:ext cx="469074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24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答辩人：陈林、华旎、王冠、夏涛</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par>
                          <p:cTn id="24" fill="hold">
                            <p:stCondLst>
                              <p:cond delay="20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3"/>
                                        </p:tgtEl>
                                        <p:attrNameLst>
                                          <p:attrName>ppt_y</p:attrName>
                                        </p:attrNameLst>
                                      </p:cBhvr>
                                      <p:tavLst>
                                        <p:tav tm="0">
                                          <p:val>
                                            <p:strVal val="#ppt_y"/>
                                          </p:val>
                                        </p:tav>
                                        <p:tav tm="100000">
                                          <p:val>
                                            <p:strVal val="#ppt_y"/>
                                          </p:val>
                                        </p:tav>
                                      </p:tavLst>
                                    </p:anim>
                                    <p:anim calcmode="lin" valueType="num">
                                      <p:cBhvr>
                                        <p:cTn id="2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3"/>
                                        </p:tgtEl>
                                      </p:cBhvr>
                                    </p:animEffect>
                                  </p:childTnLst>
                                </p:cTn>
                              </p:par>
                              <p:par>
                                <p:cTn id="32" presetID="22" presetClass="entr" presetSubtype="8" fill="hold" nodeType="withEffect">
                                  <p:stCondLst>
                                    <p:cond delay="100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par>
                          <p:cTn id="41" fill="hold">
                            <p:stCondLst>
                              <p:cond delay="4500"/>
                            </p:stCondLst>
                            <p:childTnLst>
                              <p:par>
                                <p:cTn id="42" presetID="2" presetClass="entr" presetSubtype="2" decel="10000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750" fill="hold"/>
                                        <p:tgtEl>
                                          <p:spTgt spid="23"/>
                                        </p:tgtEl>
                                        <p:attrNameLst>
                                          <p:attrName>ppt_x</p:attrName>
                                        </p:attrNameLst>
                                      </p:cBhvr>
                                      <p:tavLst>
                                        <p:tav tm="0">
                                          <p:val>
                                            <p:strVal val="1+#ppt_w/2"/>
                                          </p:val>
                                        </p:tav>
                                        <p:tav tm="100000">
                                          <p:val>
                                            <p:strVal val="#ppt_x"/>
                                          </p:val>
                                        </p:tav>
                                      </p:tavLst>
                                    </p:anim>
                                    <p:anim calcmode="lin" valueType="num">
                                      <p:cBhvr additive="base">
                                        <p:cTn id="45" dur="750" fill="hold"/>
                                        <p:tgtEl>
                                          <p:spTgt spid="23"/>
                                        </p:tgtEl>
                                        <p:attrNameLst>
                                          <p:attrName>ppt_y</p:attrName>
                                        </p:attrNameLst>
                                      </p:cBhvr>
                                      <p:tavLst>
                                        <p:tav tm="0">
                                          <p:val>
                                            <p:strVal val="#ppt_y"/>
                                          </p:val>
                                        </p:tav>
                                        <p:tav tm="100000">
                                          <p:val>
                                            <p:strVal val="#ppt_y"/>
                                          </p:val>
                                        </p:tav>
                                      </p:tavLst>
                                    </p:anim>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8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13" grpId="0"/>
      <p:bldP spid="22" grpId="0" bldLvl="0" animBg="1"/>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6B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097536" y="1837922"/>
            <a:ext cx="2632710" cy="583565"/>
          </a:xfrm>
          <a:prstGeom prst="rect">
            <a:avLst/>
          </a:prstGeom>
          <a:noFill/>
        </p:spPr>
        <p:txBody>
          <a:bodyPr wrap="none" rtlCol="0">
            <a:spAutoFit/>
          </a:bodyPr>
          <a:lstStyle/>
          <a:p>
            <a:r>
              <a:rPr lang="zh-CN" altLang="en-US" sz="3200" b="1" dirty="0">
                <a:latin typeface="方正兰亭细黑_GBK" panose="02000000000000000000" pitchFamily="2" charset="-122"/>
                <a:ea typeface="方正兰亭细黑_GBK" panose="02000000000000000000" pitchFamily="2" charset="-122"/>
              </a:rPr>
              <a:t>系统算法设计</a:t>
            </a:r>
            <a:endParaRPr lang="zh-CN" altLang="en-US" sz="3200" b="1" dirty="0">
              <a:latin typeface="方正兰亭细黑_GBK" panose="02000000000000000000" pitchFamily="2" charset="-122"/>
              <a:ea typeface="方正兰亭细黑_GBK" panose="02000000000000000000" pitchFamily="2" charset="-122"/>
            </a:endParaRP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第三部分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p:nvPr/>
          </p:nvSpPr>
          <p:spPr bwMode="auto">
            <a:xfrm>
              <a:off x="2563246" y="1776063"/>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6BA42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3265170" y="74930"/>
            <a:ext cx="4112895" cy="645160"/>
          </a:xfrm>
          <a:prstGeom prst="rect">
            <a:avLst/>
          </a:prstGeom>
          <a:noFill/>
        </p:spPr>
        <p:txBody>
          <a:bodyPr wrap="square" rtlCol="0">
            <a:spAutoFit/>
          </a:bodyPr>
          <a:lstStyle/>
          <a:p>
            <a:pPr algn="ctr"/>
            <a:r>
              <a:rPr lang="en-US" altLang="zh-CN" sz="3600" b="1" dirty="0">
                <a:latin typeface="方正兰亭黑简体" panose="02000000000000000000" pitchFamily="2" charset="-122"/>
                <a:ea typeface="方正兰亭黑简体" panose="02000000000000000000" pitchFamily="2" charset="-122"/>
              </a:rPr>
              <a:t>Faster RCNN</a:t>
            </a:r>
            <a:r>
              <a:rPr lang="zh-CN" altLang="en-US" sz="3600" b="1" dirty="0">
                <a:latin typeface="方正兰亭黑简体" panose="02000000000000000000" pitchFamily="2" charset="-122"/>
                <a:ea typeface="方正兰亭黑简体" panose="02000000000000000000" pitchFamily="2" charset="-122"/>
              </a:rPr>
              <a:t>框架</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1621155" y="715645"/>
            <a:ext cx="7524750" cy="439356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3265170" y="74930"/>
            <a:ext cx="4112895" cy="645160"/>
          </a:xfrm>
          <a:prstGeom prst="rect">
            <a:avLst/>
          </a:prstGeom>
          <a:noFill/>
        </p:spPr>
        <p:txBody>
          <a:bodyPr wrap="square" rtlCol="0">
            <a:spAutoFit/>
          </a:bodyPr>
          <a:lstStyle/>
          <a:p>
            <a:pPr algn="ctr"/>
            <a:r>
              <a:rPr lang="en-US" altLang="zh-CN" sz="3600" b="1" dirty="0">
                <a:latin typeface="方正兰亭黑简体" panose="02000000000000000000" pitchFamily="2" charset="-122"/>
                <a:ea typeface="方正兰亭黑简体" panose="02000000000000000000" pitchFamily="2" charset="-122"/>
              </a:rPr>
              <a:t>Faster RCNN</a:t>
            </a:r>
            <a:r>
              <a:rPr lang="zh-CN" altLang="en-US" sz="3600" b="1" dirty="0">
                <a:latin typeface="方正兰亭黑简体" panose="02000000000000000000" pitchFamily="2" charset="-122"/>
                <a:ea typeface="方正兰亭黑简体" panose="02000000000000000000" pitchFamily="2" charset="-122"/>
              </a:rPr>
              <a:t>网络</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621155" y="720090"/>
            <a:ext cx="7541895" cy="440118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主要步骤</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84045" y="720090"/>
            <a:ext cx="7129780" cy="4523105"/>
          </a:xfrm>
          <a:prstGeom prst="rect">
            <a:avLst/>
          </a:prstGeom>
          <a:noFill/>
        </p:spPr>
        <p:txBody>
          <a:bodyPr wrap="square" rtlCol="0">
            <a:spAutoFit/>
          </a:bodyPr>
          <a:p>
            <a:r>
              <a:rPr lang="zh-CN" altLang="en-US">
                <a:solidFill>
                  <a:schemeClr val="accent1">
                    <a:lumMod val="75000"/>
                  </a:schemeClr>
                </a:solidFill>
                <a:effectLst>
                  <a:outerShdw blurRad="38100" dist="25400" dir="5400000" algn="ctr" rotWithShape="0">
                    <a:srgbClr val="6E747A">
                      <a:alpha val="43000"/>
                    </a:srgbClr>
                  </a:outerShdw>
                </a:effectLst>
              </a:rPr>
              <a:t>（1）Conv layers。作为一种</a:t>
            </a:r>
            <a:r>
              <a:rPr lang="en-US">
                <a:solidFill>
                  <a:schemeClr val="accent1">
                    <a:lumMod val="75000"/>
                  </a:schemeClr>
                </a:solidFill>
                <a:effectLst>
                  <a:outerShdw blurRad="38100" dist="25400" dir="5400000" algn="ctr" rotWithShape="0">
                    <a:srgbClr val="6E747A">
                      <a:alpha val="43000"/>
                    </a:srgbClr>
                  </a:outerShdw>
                </a:effectLst>
              </a:rPr>
              <a:t>CNN</a:t>
            </a:r>
            <a:r>
              <a:rPr lang="zh-CN" altLang="en-US">
                <a:solidFill>
                  <a:schemeClr val="accent1">
                    <a:lumMod val="75000"/>
                  </a:schemeClr>
                </a:solidFill>
                <a:effectLst>
                  <a:outerShdw blurRad="38100" dist="25400" dir="5400000" algn="ctr" rotWithShape="0">
                    <a:srgbClr val="6E747A">
                      <a:alpha val="43000"/>
                    </a:srgbClr>
                  </a:outerShdw>
                </a:effectLst>
              </a:rPr>
              <a:t>网络目标检测的方法，Faster R-CNN首先使用一组基础conv+relu+pooling层提取图片的特征。该特征</a:t>
            </a:r>
            <a:r>
              <a:rPr lang="en-US" altLang="zh-CN">
                <a:solidFill>
                  <a:schemeClr val="accent1">
                    <a:lumMod val="75000"/>
                  </a:schemeClr>
                </a:solidFill>
                <a:effectLst>
                  <a:outerShdw blurRad="38100" dist="25400" dir="5400000" algn="ctr" rotWithShape="0">
                    <a:srgbClr val="6E747A">
                      <a:alpha val="43000"/>
                    </a:srgbClr>
                  </a:outerShdw>
                </a:effectLst>
              </a:rPr>
              <a:t>(feature maps)</a:t>
            </a:r>
            <a:r>
              <a:rPr lang="zh-CN" altLang="en-US">
                <a:solidFill>
                  <a:schemeClr val="accent1">
                    <a:lumMod val="75000"/>
                  </a:schemeClr>
                </a:solidFill>
                <a:effectLst>
                  <a:outerShdw blurRad="38100" dist="25400" dir="5400000" algn="ctr" rotWithShape="0">
                    <a:srgbClr val="6E747A">
                      <a:alpha val="43000"/>
                    </a:srgbClr>
                  </a:outerShdw>
                </a:effectLst>
              </a:rPr>
              <a:t>被共享用于后续的RPN层和全连接层。</a:t>
            </a:r>
            <a:endParaRPr lang="zh-CN" altLang="en-US">
              <a:solidFill>
                <a:schemeClr val="accent1">
                  <a:lumMod val="75000"/>
                </a:schemeClr>
              </a:solidFill>
              <a:effectLst>
                <a:outerShdw blurRad="38100" dist="25400" dir="5400000" algn="ctr" rotWithShape="0">
                  <a:srgbClr val="6E747A">
                    <a:alpha val="43000"/>
                  </a:srgbClr>
                </a:outerShdw>
              </a:effectLst>
            </a:endParaRPr>
          </a:p>
          <a:p>
            <a:endParaRPr lang="zh-CN" altLang="en-US">
              <a:solidFill>
                <a:schemeClr val="accent1">
                  <a:lumMod val="75000"/>
                </a:schemeClr>
              </a:solidFill>
              <a:effectLst>
                <a:outerShdw blurRad="38100" dist="25400" dir="5400000" algn="ctr" rotWithShape="0">
                  <a:srgbClr val="6E747A">
                    <a:alpha val="43000"/>
                  </a:srgbClr>
                </a:outerShdw>
              </a:effectLst>
            </a:endParaRPr>
          </a:p>
          <a:p>
            <a:r>
              <a:rPr lang="zh-CN" altLang="en-US">
                <a:solidFill>
                  <a:schemeClr val="accent1">
                    <a:lumMod val="75000"/>
                  </a:schemeClr>
                </a:solidFill>
                <a:effectLst>
                  <a:outerShdw blurRad="38100" dist="25400" dir="5400000" algn="ctr" rotWithShape="0">
                    <a:srgbClr val="6E747A">
                      <a:alpha val="43000"/>
                    </a:srgbClr>
                  </a:outerShdw>
                </a:effectLst>
              </a:rPr>
              <a:t>（2）Region Proposal Networks。RPN层是Faster R-CNN最大的亮点，RPN网络用于生成目标区域建议</a:t>
            </a:r>
            <a:r>
              <a:rPr lang="en-US" altLang="zh-CN">
                <a:solidFill>
                  <a:schemeClr val="accent1">
                    <a:lumMod val="75000"/>
                  </a:schemeClr>
                </a:solidFill>
                <a:effectLst>
                  <a:outerShdw blurRad="38100" dist="25400" dir="5400000" algn="ctr" rotWithShape="0">
                    <a:srgbClr val="6E747A">
                      <a:alpha val="43000"/>
                    </a:srgbClr>
                  </a:outerShdw>
                </a:effectLst>
              </a:rPr>
              <a:t>(region proposals)</a:t>
            </a:r>
            <a:r>
              <a:rPr lang="zh-CN" altLang="en-US">
                <a:solidFill>
                  <a:schemeClr val="accent1">
                    <a:lumMod val="75000"/>
                  </a:schemeClr>
                </a:solidFill>
                <a:effectLst>
                  <a:outerShdw blurRad="38100" dist="25400" dir="5400000" algn="ctr" rotWithShape="0">
                    <a:srgbClr val="6E747A">
                      <a:alpha val="43000"/>
                    </a:srgbClr>
                  </a:outerShdw>
                </a:effectLst>
              </a:rPr>
              <a:t>，该层通过softmax判断锚</a:t>
            </a:r>
            <a:r>
              <a:rPr lang="en-US" altLang="zh-CN">
                <a:solidFill>
                  <a:schemeClr val="accent1">
                    <a:lumMod val="75000"/>
                  </a:schemeClr>
                </a:solidFill>
                <a:effectLst>
                  <a:outerShdw blurRad="38100" dist="25400" dir="5400000" algn="ctr" rotWithShape="0">
                    <a:srgbClr val="6E747A">
                      <a:alpha val="43000"/>
                    </a:srgbClr>
                  </a:outerShdw>
                </a:effectLst>
              </a:rPr>
              <a:t>(anchors)</a:t>
            </a:r>
            <a:r>
              <a:rPr lang="zh-CN" altLang="en-US">
                <a:solidFill>
                  <a:schemeClr val="accent1">
                    <a:lumMod val="75000"/>
                  </a:schemeClr>
                </a:solidFill>
                <a:effectLst>
                  <a:outerShdw blurRad="38100" dist="25400" dir="5400000" algn="ctr" rotWithShape="0">
                    <a:srgbClr val="6E747A">
                      <a:alpha val="43000"/>
                    </a:srgbClr>
                  </a:outerShdw>
                </a:effectLst>
              </a:rPr>
              <a:t>属于前景(foreground)或者背景(background)，再利用边框回归</a:t>
            </a:r>
            <a:r>
              <a:rPr lang="en-US" altLang="zh-CN">
                <a:solidFill>
                  <a:schemeClr val="accent1">
                    <a:lumMod val="75000"/>
                  </a:schemeClr>
                </a:solidFill>
                <a:effectLst>
                  <a:outerShdw blurRad="38100" dist="25400" dir="5400000" algn="ctr" rotWithShape="0">
                    <a:srgbClr val="6E747A">
                      <a:alpha val="43000"/>
                    </a:srgbClr>
                  </a:outerShdw>
                </a:effectLst>
              </a:rPr>
              <a:t>(bounding box regression)</a:t>
            </a:r>
            <a:r>
              <a:rPr lang="zh-CN" altLang="en-US">
                <a:solidFill>
                  <a:schemeClr val="accent1">
                    <a:lumMod val="75000"/>
                  </a:schemeClr>
                </a:solidFill>
                <a:effectLst>
                  <a:outerShdw blurRad="38100" dist="25400" dir="5400000" algn="ctr" rotWithShape="0">
                    <a:srgbClr val="6E747A">
                      <a:alpha val="43000"/>
                    </a:srgbClr>
                  </a:outerShdw>
                </a:effectLst>
              </a:rPr>
              <a:t>修正锚获得精确的建议</a:t>
            </a:r>
            <a:r>
              <a:rPr lang="en-US" altLang="zh-CN">
                <a:solidFill>
                  <a:schemeClr val="accent1">
                    <a:lumMod val="75000"/>
                  </a:schemeClr>
                </a:solidFill>
                <a:effectLst>
                  <a:outerShdw blurRad="38100" dist="25400" dir="5400000" algn="ctr" rotWithShape="0">
                    <a:srgbClr val="6E747A">
                      <a:alpha val="43000"/>
                    </a:srgbClr>
                  </a:outerShdw>
                </a:effectLst>
              </a:rPr>
              <a:t>(proposals)</a:t>
            </a:r>
            <a:r>
              <a:rPr lang="zh-CN" altLang="en-US">
                <a:solidFill>
                  <a:schemeClr val="accent1">
                    <a:lumMod val="75000"/>
                  </a:schemeClr>
                </a:solidFill>
                <a:effectLst>
                  <a:outerShdw blurRad="38100" dist="25400" dir="5400000" algn="ctr" rotWithShape="0">
                    <a:srgbClr val="6E747A">
                      <a:alpha val="43000"/>
                    </a:srgbClr>
                  </a:outerShdw>
                </a:effectLst>
              </a:rPr>
              <a:t>。</a:t>
            </a:r>
            <a:endParaRPr lang="zh-CN" altLang="en-US">
              <a:solidFill>
                <a:schemeClr val="accent1">
                  <a:lumMod val="75000"/>
                </a:schemeClr>
              </a:solidFill>
              <a:effectLst>
                <a:outerShdw blurRad="38100" dist="25400" dir="5400000" algn="ctr" rotWithShape="0">
                  <a:srgbClr val="6E747A">
                    <a:alpha val="43000"/>
                  </a:srgbClr>
                </a:outerShdw>
              </a:effectLst>
            </a:endParaRPr>
          </a:p>
          <a:p>
            <a:endParaRPr lang="zh-CN" altLang="en-US">
              <a:solidFill>
                <a:schemeClr val="accent1">
                  <a:lumMod val="75000"/>
                </a:schemeClr>
              </a:solidFill>
              <a:effectLst>
                <a:outerShdw blurRad="38100" dist="25400" dir="5400000" algn="ctr" rotWithShape="0">
                  <a:srgbClr val="6E747A">
                    <a:alpha val="43000"/>
                  </a:srgbClr>
                </a:outerShdw>
              </a:effectLst>
            </a:endParaRPr>
          </a:p>
          <a:p>
            <a:r>
              <a:rPr lang="zh-CN" altLang="en-US">
                <a:solidFill>
                  <a:schemeClr val="accent1">
                    <a:lumMod val="75000"/>
                  </a:schemeClr>
                </a:solidFill>
                <a:effectLst>
                  <a:outerShdw blurRad="38100" dist="25400" dir="5400000" algn="ctr" rotWithShape="0">
                    <a:srgbClr val="6E747A">
                      <a:alpha val="43000"/>
                    </a:srgbClr>
                  </a:outerShdw>
                </a:effectLst>
              </a:rPr>
              <a:t>（3）RoI </a:t>
            </a:r>
            <a:r>
              <a:rPr lang="en-US" altLang="zh-CN">
                <a:solidFill>
                  <a:schemeClr val="accent1">
                    <a:lumMod val="75000"/>
                  </a:schemeClr>
                </a:solidFill>
                <a:effectLst>
                  <a:outerShdw blurRad="38100" dist="25400" dir="5400000" algn="ctr" rotWithShape="0">
                    <a:srgbClr val="6E747A">
                      <a:alpha val="43000"/>
                    </a:srgbClr>
                  </a:outerShdw>
                </a:effectLst>
              </a:rPr>
              <a:t>Pooling</a:t>
            </a:r>
            <a:r>
              <a:rPr lang="zh-CN" altLang="en-US">
                <a:solidFill>
                  <a:schemeClr val="accent1">
                    <a:lumMod val="75000"/>
                  </a:schemeClr>
                </a:solidFill>
                <a:effectLst>
                  <a:outerShdw blurRad="38100" dist="25400" dir="5400000" algn="ctr" rotWithShape="0">
                    <a:srgbClr val="6E747A">
                      <a:alpha val="43000"/>
                    </a:srgbClr>
                  </a:outerShdw>
                </a:effectLst>
              </a:rPr>
              <a:t>层。该层收集输入的特征</a:t>
            </a:r>
            <a:r>
              <a:rPr lang="en-US" altLang="zh-CN">
                <a:solidFill>
                  <a:schemeClr val="accent1">
                    <a:lumMod val="75000"/>
                  </a:schemeClr>
                </a:solidFill>
                <a:effectLst>
                  <a:outerShdw blurRad="38100" dist="25400" dir="5400000" algn="ctr" rotWithShape="0">
                    <a:srgbClr val="6E747A">
                      <a:alpha val="43000"/>
                    </a:srgbClr>
                  </a:outerShdw>
                </a:effectLst>
              </a:rPr>
              <a:t>(feature maps)</a:t>
            </a:r>
            <a:r>
              <a:rPr lang="zh-CN" altLang="en-US">
                <a:solidFill>
                  <a:schemeClr val="accent1">
                    <a:lumMod val="75000"/>
                  </a:schemeClr>
                </a:solidFill>
                <a:effectLst>
                  <a:outerShdw blurRad="38100" dist="25400" dir="5400000" algn="ctr" rotWithShape="0">
                    <a:srgbClr val="6E747A">
                      <a:alpha val="43000"/>
                    </a:srgbClr>
                  </a:outerShdw>
                </a:effectLst>
              </a:rPr>
              <a:t>和建议</a:t>
            </a:r>
            <a:r>
              <a:rPr lang="en-US" altLang="zh-CN">
                <a:solidFill>
                  <a:schemeClr val="accent1">
                    <a:lumMod val="75000"/>
                  </a:schemeClr>
                </a:solidFill>
                <a:effectLst>
                  <a:outerShdw blurRad="38100" dist="25400" dir="5400000" algn="ctr" rotWithShape="0">
                    <a:srgbClr val="6E747A">
                      <a:alpha val="43000"/>
                    </a:srgbClr>
                  </a:outerShdw>
                </a:effectLst>
              </a:rPr>
              <a:t>(proposals)</a:t>
            </a:r>
            <a:r>
              <a:rPr lang="zh-CN" altLang="en-US">
                <a:solidFill>
                  <a:schemeClr val="accent1">
                    <a:lumMod val="75000"/>
                  </a:schemeClr>
                </a:solidFill>
                <a:effectLst>
                  <a:outerShdw blurRad="38100" dist="25400" dir="5400000" algn="ctr" rotWithShape="0">
                    <a:srgbClr val="6E747A">
                      <a:alpha val="43000"/>
                    </a:srgbClr>
                  </a:outerShdw>
                </a:effectLst>
              </a:rPr>
              <a:t>，综合这些信息提取建议特征</a:t>
            </a:r>
            <a:r>
              <a:rPr lang="en-US" altLang="zh-CN">
                <a:solidFill>
                  <a:schemeClr val="accent1">
                    <a:lumMod val="75000"/>
                  </a:schemeClr>
                </a:solidFill>
                <a:effectLst>
                  <a:outerShdw blurRad="38100" dist="25400" dir="5400000" algn="ctr" rotWithShape="0">
                    <a:srgbClr val="6E747A">
                      <a:alpha val="43000"/>
                    </a:srgbClr>
                  </a:outerShdw>
                </a:effectLst>
              </a:rPr>
              <a:t>(proposal feature maps)</a:t>
            </a:r>
            <a:r>
              <a:rPr lang="zh-CN" altLang="en-US">
                <a:solidFill>
                  <a:schemeClr val="accent1">
                    <a:lumMod val="75000"/>
                  </a:schemeClr>
                </a:solidFill>
                <a:effectLst>
                  <a:outerShdw blurRad="38100" dist="25400" dir="5400000" algn="ctr" rotWithShape="0">
                    <a:srgbClr val="6E747A">
                      <a:alpha val="43000"/>
                    </a:srgbClr>
                  </a:outerShdw>
                </a:effectLst>
              </a:rPr>
              <a:t>，送入后续的全连接层判定目标类别。</a:t>
            </a:r>
            <a:endParaRPr lang="zh-CN" altLang="en-US">
              <a:solidFill>
                <a:schemeClr val="accent1">
                  <a:lumMod val="75000"/>
                </a:schemeClr>
              </a:solidFill>
              <a:effectLst>
                <a:outerShdw blurRad="38100" dist="25400" dir="5400000" algn="ctr" rotWithShape="0">
                  <a:srgbClr val="6E747A">
                    <a:alpha val="43000"/>
                  </a:srgbClr>
                </a:outerShdw>
              </a:effectLst>
            </a:endParaRPr>
          </a:p>
          <a:p>
            <a:r>
              <a:rPr lang="en-US" altLang="zh-CN">
                <a:solidFill>
                  <a:schemeClr val="accent1">
                    <a:lumMod val="75000"/>
                  </a:schemeClr>
                </a:solidFill>
                <a:effectLst>
                  <a:outerShdw blurRad="38100" dist="25400" dir="5400000" algn="ctr" rotWithShape="0">
                    <a:srgbClr val="6E747A">
                      <a:alpha val="43000"/>
                    </a:srgbClr>
                  </a:outerShdw>
                </a:effectLst>
              </a:rPr>
              <a:t>	</a:t>
            </a:r>
            <a:endParaRPr lang="zh-CN" altLang="en-US">
              <a:solidFill>
                <a:schemeClr val="accent1">
                  <a:lumMod val="75000"/>
                </a:schemeClr>
              </a:solidFill>
              <a:effectLst>
                <a:outerShdw blurRad="38100" dist="25400" dir="5400000" algn="ctr" rotWithShape="0">
                  <a:srgbClr val="6E747A">
                    <a:alpha val="43000"/>
                  </a:srgbClr>
                </a:outerShdw>
              </a:effectLst>
            </a:endParaRPr>
          </a:p>
          <a:p>
            <a:r>
              <a:rPr lang="zh-CN" altLang="en-US">
                <a:solidFill>
                  <a:schemeClr val="accent1">
                    <a:lumMod val="75000"/>
                  </a:schemeClr>
                </a:solidFill>
                <a:effectLst>
                  <a:outerShdw blurRad="38100" dist="25400" dir="5400000" algn="ctr" rotWithShape="0">
                    <a:srgbClr val="6E747A">
                      <a:alpha val="43000"/>
                    </a:srgbClr>
                  </a:outerShdw>
                </a:effectLst>
              </a:rPr>
              <a:t>（4）Classification。利用建议特征（proposal feature maps）计算建议（proposal）类别，同时再次通过边框回归（bounding box regression）获得检验框的最终精确地位置。</a:t>
            </a:r>
            <a:endParaRPr lang="zh-CN" altLang="en-US">
              <a:solidFill>
                <a:schemeClr val="accent1">
                  <a:lumMod val="75000"/>
                </a:schemeClr>
              </a:solidFill>
              <a:effectLst>
                <a:outerShdw blurRad="38100" dist="25400" dir="5400000" algn="ctr" rotWithShape="0">
                  <a:srgbClr val="6E747A">
                    <a:alpha val="43000"/>
                  </a:srgbClr>
                </a:outerShdw>
              </a:effectLs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29544" y="73561"/>
            <a:ext cx="3859212" cy="645160"/>
          </a:xfrm>
          <a:prstGeom prst="rect">
            <a:avLst/>
          </a:prstGeom>
          <a:noFill/>
        </p:spPr>
        <p:txBody>
          <a:bodyPr wrap="square" rtlCol="0">
            <a:spAutoFit/>
          </a:bodyPr>
          <a:lstStyle/>
          <a:p>
            <a:pPr algn="l"/>
            <a:r>
              <a:rPr lang="zh-CN" altLang="en-US" sz="3600">
                <a:sym typeface="+mn-ea"/>
              </a:rPr>
              <a:t>Conv layers层</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729740" y="720090"/>
            <a:ext cx="7370445" cy="2114550"/>
          </a:xfrm>
          <a:prstGeom prst="rect">
            <a:avLst/>
          </a:prstGeom>
        </p:spPr>
      </p:pic>
      <p:sp>
        <p:nvSpPr>
          <p:cNvPr id="5" name="文本框 4"/>
          <p:cNvSpPr txBox="1"/>
          <p:nvPr/>
        </p:nvSpPr>
        <p:spPr>
          <a:xfrm>
            <a:off x="1730375" y="2934970"/>
            <a:ext cx="7369810" cy="1476375"/>
          </a:xfrm>
          <a:prstGeom prst="rect">
            <a:avLst/>
          </a:prstGeom>
          <a:noFill/>
        </p:spPr>
        <p:txBody>
          <a:bodyPr wrap="square" rtlCol="0">
            <a:spAutoFit/>
          </a:bodyPr>
          <a:p>
            <a:pPr algn="l">
              <a:buClrTx/>
              <a:buSzTx/>
              <a:buFontTx/>
            </a:pPr>
            <a:r>
              <a:rPr lang="zh-CN" altLang="en-US">
                <a:solidFill>
                  <a:schemeClr val="accent1">
                    <a:lumMod val="75000"/>
                  </a:schemeClr>
                </a:solidFill>
                <a:effectLst>
                  <a:outerShdw blurRad="38100" dist="25400" dir="5400000" algn="ctr" rotWithShape="0">
                    <a:srgbClr val="6E747A">
                      <a:alpha val="43000"/>
                    </a:srgbClr>
                  </a:outerShdw>
                </a:effectLst>
              </a:rPr>
              <a:t>1.所有的conv层都是：kernel_size=3，stride=1，pad=1（填充一圈0）；</a:t>
            </a:r>
            <a:endParaRPr lang="zh-CN" altLang="en-US">
              <a:solidFill>
                <a:schemeClr val="accent1">
                  <a:lumMod val="75000"/>
                </a:schemeClr>
              </a:solidFill>
              <a:effectLst>
                <a:outerShdw blurRad="38100" dist="25400" dir="5400000" algn="ctr" rotWithShape="0">
                  <a:srgbClr val="6E747A">
                    <a:alpha val="43000"/>
                  </a:srgbClr>
                </a:outerShdw>
              </a:effectLst>
            </a:endParaRPr>
          </a:p>
          <a:p>
            <a:pPr algn="l">
              <a:buClrTx/>
              <a:buSzTx/>
              <a:buFontTx/>
            </a:pPr>
            <a:r>
              <a:rPr lang="zh-CN" altLang="en-US">
                <a:solidFill>
                  <a:schemeClr val="accent1">
                    <a:lumMod val="75000"/>
                  </a:schemeClr>
                </a:solidFill>
                <a:effectLst>
                  <a:outerShdw blurRad="38100" dist="25400" dir="5400000" algn="ctr" rotWithShape="0">
                    <a:srgbClr val="6E747A">
                      <a:alpha val="43000"/>
                    </a:srgbClr>
                  </a:outerShdw>
                </a:effectLst>
              </a:rPr>
              <a:t>M*N→(M+2)*(N+2)→M*N;</a:t>
            </a:r>
            <a:endParaRPr lang="zh-CN" altLang="en-US">
              <a:solidFill>
                <a:schemeClr val="accent1">
                  <a:lumMod val="75000"/>
                </a:schemeClr>
              </a:solidFill>
              <a:effectLst>
                <a:outerShdw blurRad="38100" dist="25400" dir="5400000" algn="ctr" rotWithShape="0">
                  <a:srgbClr val="6E747A">
                    <a:alpha val="43000"/>
                  </a:srgbClr>
                </a:outerShdw>
              </a:effectLst>
            </a:endParaRPr>
          </a:p>
          <a:p>
            <a:endParaRPr lang="zh-CN" altLang="en-US">
              <a:solidFill>
                <a:schemeClr val="accent1">
                  <a:lumMod val="75000"/>
                </a:schemeClr>
              </a:solidFill>
              <a:effectLst>
                <a:outerShdw blurRad="38100" dist="25400" dir="5400000" algn="ctr" rotWithShape="0">
                  <a:srgbClr val="6E747A">
                    <a:alpha val="43000"/>
                  </a:srgbClr>
                </a:outerShdw>
              </a:effectLst>
            </a:endParaRPr>
          </a:p>
          <a:p>
            <a:r>
              <a:rPr lang="zh-CN" altLang="en-US">
                <a:solidFill>
                  <a:schemeClr val="accent1">
                    <a:lumMod val="75000"/>
                  </a:schemeClr>
                </a:solidFill>
                <a:effectLst>
                  <a:outerShdw blurRad="38100" dist="25400" dir="5400000" algn="ctr" rotWithShape="0">
                    <a:srgbClr val="6E747A">
                      <a:alpha val="43000"/>
                    </a:srgbClr>
                  </a:outerShdw>
                </a:effectLst>
              </a:rPr>
              <a:t>2.所有的pooling 层都是：kernel size=2，stride=2；</a:t>
            </a:r>
            <a:endParaRPr lang="zh-CN" altLang="en-US">
              <a:solidFill>
                <a:schemeClr val="accent1">
                  <a:lumMod val="75000"/>
                </a:schemeClr>
              </a:solidFill>
              <a:effectLst>
                <a:outerShdw blurRad="38100" dist="25400" dir="5400000" algn="ctr" rotWithShape="0">
                  <a:srgbClr val="6E747A">
                    <a:alpha val="43000"/>
                  </a:srgbClr>
                </a:outerShdw>
              </a:effectLst>
            </a:endParaRPr>
          </a:p>
          <a:p>
            <a:r>
              <a:rPr lang="zh-CN" altLang="en-US">
                <a:solidFill>
                  <a:schemeClr val="accent1">
                    <a:lumMod val="75000"/>
                  </a:schemeClr>
                </a:solidFill>
                <a:effectLst>
                  <a:outerShdw blurRad="38100" dist="25400" dir="5400000" algn="ctr" rotWithShape="0">
                    <a:srgbClr val="6E747A">
                      <a:alpha val="43000"/>
                    </a:srgbClr>
                  </a:outerShdw>
                </a:effectLst>
              </a:rPr>
              <a:t>M*N→(M/2)*(N/2)→</a:t>
            </a:r>
            <a:r>
              <a:rPr lang="zh-CN" altLang="en-US">
                <a:solidFill>
                  <a:schemeClr val="accent1">
                    <a:lumMod val="75000"/>
                  </a:schemeClr>
                </a:solidFill>
                <a:effectLst>
                  <a:outerShdw blurRad="38100" dist="25400" dir="5400000" algn="ctr" rotWithShape="0">
                    <a:srgbClr val="6E747A">
                      <a:alpha val="43000"/>
                    </a:srgbClr>
                  </a:outerShdw>
                </a:effectLst>
                <a:sym typeface="+mn-ea"/>
              </a:rPr>
              <a:t>(M/4)*(N/4)</a:t>
            </a:r>
            <a:r>
              <a:rPr lang="zh-CN" altLang="en-US">
                <a:solidFill>
                  <a:schemeClr val="accent1">
                    <a:lumMod val="75000"/>
                  </a:schemeClr>
                </a:solidFill>
                <a:effectLst>
                  <a:outerShdw blurRad="38100" dist="25400" dir="5400000" algn="ctr" rotWithShape="0">
                    <a:srgbClr val="6E747A">
                      <a:alpha val="43000"/>
                    </a:srgbClr>
                  </a:outerShdw>
                </a:effectLst>
              </a:rPr>
              <a:t>→</a:t>
            </a:r>
            <a:r>
              <a:rPr lang="zh-CN" altLang="en-US">
                <a:solidFill>
                  <a:schemeClr val="accent1">
                    <a:lumMod val="75000"/>
                  </a:schemeClr>
                </a:solidFill>
                <a:effectLst>
                  <a:outerShdw blurRad="38100" dist="25400" dir="5400000" algn="ctr" rotWithShape="0">
                    <a:srgbClr val="6E747A">
                      <a:alpha val="43000"/>
                    </a:srgbClr>
                  </a:outerShdw>
                </a:effectLst>
                <a:sym typeface="+mn-ea"/>
              </a:rPr>
              <a:t>(M/8)*(N/8)</a:t>
            </a:r>
            <a:r>
              <a:rPr lang="zh-CN" altLang="en-US">
                <a:solidFill>
                  <a:schemeClr val="accent1">
                    <a:lumMod val="75000"/>
                  </a:schemeClr>
                </a:solidFill>
                <a:effectLst>
                  <a:outerShdw blurRad="38100" dist="25400" dir="5400000" algn="ctr" rotWithShape="0">
                    <a:srgbClr val="6E747A">
                      <a:alpha val="43000"/>
                    </a:srgbClr>
                  </a:outerShdw>
                </a:effectLst>
              </a:rPr>
              <a:t>→</a:t>
            </a:r>
            <a:r>
              <a:rPr lang="zh-CN" altLang="en-US">
                <a:solidFill>
                  <a:schemeClr val="accent1">
                    <a:lumMod val="75000"/>
                  </a:schemeClr>
                </a:solidFill>
                <a:effectLst>
                  <a:outerShdw blurRad="38100" dist="25400" dir="5400000" algn="ctr" rotWithShape="0">
                    <a:srgbClr val="6E747A">
                      <a:alpha val="43000"/>
                    </a:srgbClr>
                  </a:outerShdw>
                </a:effectLst>
                <a:sym typeface="+mn-ea"/>
              </a:rPr>
              <a:t>(M/16)*(N/16)</a:t>
            </a:r>
            <a:endParaRPr lang="zh-CN" altLang="en-US">
              <a:solidFill>
                <a:schemeClr val="accent1">
                  <a:lumMod val="75000"/>
                </a:schemeClr>
              </a:solidFill>
              <a:effectLst>
                <a:outerShdw blurRad="38100" dist="25400" dir="5400000" algn="ctr" rotWithShape="0">
                  <a:srgbClr val="6E747A">
                    <a:alpha val="43000"/>
                  </a:srgbClr>
                </a:outerShdw>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29740" y="73660"/>
            <a:ext cx="4277360" cy="645160"/>
          </a:xfrm>
          <a:prstGeom prst="rect">
            <a:avLst/>
          </a:prstGeom>
          <a:noFill/>
        </p:spPr>
        <p:txBody>
          <a:bodyPr wrap="square" rtlCol="0">
            <a:spAutoFit/>
          </a:bodyPr>
          <a:lstStyle/>
          <a:p>
            <a:pPr algn="l"/>
            <a:r>
              <a:rPr lang="zh-CN" altLang="en-US" sz="3600">
                <a:sym typeface="+mn-ea"/>
              </a:rPr>
              <a:t>区域建议网络(RPN)</a:t>
            </a:r>
            <a:endParaRPr lang="zh-CN" altLang="en-US" sz="3600">
              <a:sym typeface="+mn-ea"/>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1621155" y="720090"/>
            <a:ext cx="7482840" cy="435038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29740" y="73660"/>
            <a:ext cx="4277360" cy="645160"/>
          </a:xfrm>
          <a:prstGeom prst="rect">
            <a:avLst/>
          </a:prstGeom>
          <a:noFill/>
        </p:spPr>
        <p:txBody>
          <a:bodyPr wrap="square" rtlCol="0">
            <a:spAutoFit/>
          </a:bodyPr>
          <a:lstStyle/>
          <a:p>
            <a:pPr algn="l"/>
            <a:r>
              <a:rPr lang="zh-CN" altLang="en-US" sz="3600">
                <a:sym typeface="+mn-ea"/>
              </a:rPr>
              <a:t>区域建议网络(RPN)</a:t>
            </a:r>
            <a:endParaRPr lang="zh-CN" altLang="en-US" sz="3600">
              <a:sym typeface="+mn-ea"/>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5" descr="1561090422"/>
          <p:cNvPicPr>
            <a:picLocks noChangeAspect="1"/>
          </p:cNvPicPr>
          <p:nvPr/>
        </p:nvPicPr>
        <p:blipFill>
          <a:blip r:embed="rId1"/>
          <a:stretch>
            <a:fillRect/>
          </a:stretch>
        </p:blipFill>
        <p:spPr>
          <a:xfrm>
            <a:off x="1621790" y="720725"/>
            <a:ext cx="7406005" cy="1786890"/>
          </a:xfrm>
          <a:prstGeom prst="rect">
            <a:avLst/>
          </a:prstGeom>
        </p:spPr>
      </p:pic>
      <p:sp>
        <p:nvSpPr>
          <p:cNvPr id="8" name="文本框 7"/>
          <p:cNvSpPr txBox="1"/>
          <p:nvPr/>
        </p:nvSpPr>
        <p:spPr>
          <a:xfrm>
            <a:off x="1746250" y="2674620"/>
            <a:ext cx="7359650" cy="2030095"/>
          </a:xfrm>
          <a:prstGeom prst="rect">
            <a:avLst/>
          </a:prstGeom>
          <a:noFill/>
        </p:spPr>
        <p:txBody>
          <a:bodyPr wrap="square" rtlCol="0">
            <a:spAutoFit/>
          </a:bodyPr>
          <a:p>
            <a:r>
              <a:rPr lang="zh-CN" altLang="en-US">
                <a:solidFill>
                  <a:schemeClr val="accent1">
                    <a:lumMod val="75000"/>
                  </a:schemeClr>
                </a:solidFill>
                <a:effectLst>
                  <a:outerShdw blurRad="38100" dist="25400" dir="5400000" algn="ctr" rotWithShape="0">
                    <a:srgbClr val="6E747A">
                      <a:alpha val="43000"/>
                    </a:srgbClr>
                  </a:outerShdw>
                </a:effectLst>
              </a:rPr>
              <a:t>1.第一条线是通过softmax分类anchors获得foreground和background。</a:t>
            </a:r>
            <a:endParaRPr lang="zh-CN" altLang="en-US">
              <a:solidFill>
                <a:schemeClr val="accent1">
                  <a:lumMod val="75000"/>
                </a:schemeClr>
              </a:solidFill>
              <a:effectLst>
                <a:outerShdw blurRad="38100" dist="25400" dir="5400000" algn="ctr" rotWithShape="0">
                  <a:srgbClr val="6E747A">
                    <a:alpha val="43000"/>
                  </a:srgbClr>
                </a:outerShdw>
              </a:effectLst>
            </a:endParaRPr>
          </a:p>
          <a:p>
            <a:endParaRPr lang="zh-CN" altLang="en-US">
              <a:solidFill>
                <a:schemeClr val="accent1">
                  <a:lumMod val="75000"/>
                </a:schemeClr>
              </a:solidFill>
              <a:effectLst>
                <a:outerShdw blurRad="38100" dist="25400" dir="5400000" algn="ctr" rotWithShape="0">
                  <a:srgbClr val="6E747A">
                    <a:alpha val="43000"/>
                  </a:srgbClr>
                </a:outerShdw>
              </a:effectLst>
            </a:endParaRPr>
          </a:p>
          <a:p>
            <a:r>
              <a:rPr lang="zh-CN" altLang="en-US">
                <a:solidFill>
                  <a:schemeClr val="accent1">
                    <a:lumMod val="75000"/>
                  </a:schemeClr>
                </a:solidFill>
                <a:effectLst>
                  <a:outerShdw blurRad="38100" dist="25400" dir="5400000" algn="ctr" rotWithShape="0">
                    <a:srgbClr val="6E747A">
                      <a:alpha val="43000"/>
                    </a:srgbClr>
                  </a:outerShdw>
                </a:effectLst>
              </a:rPr>
              <a:t>2.第二条线是用于计算对于anchors的bounding box regression偏移量，以获得精确的proposal。</a:t>
            </a:r>
            <a:endParaRPr lang="zh-CN" altLang="en-US">
              <a:solidFill>
                <a:schemeClr val="accent1">
                  <a:lumMod val="75000"/>
                </a:schemeClr>
              </a:solidFill>
              <a:effectLst>
                <a:outerShdw blurRad="38100" dist="25400" dir="5400000" algn="ctr" rotWithShape="0">
                  <a:srgbClr val="6E747A">
                    <a:alpha val="43000"/>
                  </a:srgbClr>
                </a:outerShdw>
              </a:effectLst>
            </a:endParaRPr>
          </a:p>
          <a:p>
            <a:endParaRPr lang="zh-CN" altLang="en-US">
              <a:solidFill>
                <a:schemeClr val="accent1">
                  <a:lumMod val="75000"/>
                </a:schemeClr>
              </a:solidFill>
              <a:effectLst>
                <a:outerShdw blurRad="38100" dist="25400" dir="5400000" algn="ctr" rotWithShape="0">
                  <a:srgbClr val="6E747A">
                    <a:alpha val="43000"/>
                  </a:srgbClr>
                </a:outerShdw>
              </a:effectLst>
            </a:endParaRPr>
          </a:p>
          <a:p>
            <a:r>
              <a:rPr lang="zh-CN" altLang="en-US">
                <a:solidFill>
                  <a:schemeClr val="accent1">
                    <a:lumMod val="75000"/>
                  </a:schemeClr>
                </a:solidFill>
                <a:effectLst>
                  <a:outerShdw blurRad="38100" dist="25400" dir="5400000" algn="ctr" rotWithShape="0">
                    <a:srgbClr val="6E747A">
                      <a:alpha val="43000"/>
                    </a:srgbClr>
                  </a:outerShdw>
                </a:effectLst>
              </a:rPr>
              <a:t>3.Proposal层则负责综合foreground anchors和bounding box regression偏移量获取proposals，同时剔除太小和超出边界的proposals。</a:t>
            </a:r>
            <a:endParaRPr lang="zh-CN" altLang="en-US">
              <a:solidFill>
                <a:schemeClr val="accent1">
                  <a:lumMod val="75000"/>
                </a:schemeClr>
              </a:solidFill>
              <a:effectLst>
                <a:outerShdw blurRad="38100" dist="25400" dir="5400000" algn="ctr" rotWithShape="0">
                  <a:srgbClr val="6E747A">
                    <a:alpha val="43000"/>
                  </a:srgbClr>
                </a:outerShdw>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29740" y="73660"/>
            <a:ext cx="4277360" cy="645160"/>
          </a:xfrm>
          <a:prstGeom prst="rect">
            <a:avLst/>
          </a:prstGeom>
          <a:noFill/>
        </p:spPr>
        <p:txBody>
          <a:bodyPr wrap="square" rtlCol="0">
            <a:spAutoFit/>
          </a:bodyPr>
          <a:lstStyle/>
          <a:p>
            <a:pPr algn="l"/>
            <a:r>
              <a:rPr lang="zh-CN" altLang="en-US" sz="3600">
                <a:sym typeface="+mn-ea"/>
              </a:rPr>
              <a:t>区域建议网络(RPN)</a:t>
            </a:r>
            <a:endParaRPr lang="zh-CN" altLang="en-US" sz="3600">
              <a:sym typeface="+mn-ea"/>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21155" y="720090"/>
            <a:ext cx="7359650" cy="368300"/>
          </a:xfrm>
          <a:prstGeom prst="rect">
            <a:avLst/>
          </a:prstGeom>
          <a:noFill/>
        </p:spPr>
        <p:txBody>
          <a:bodyPr wrap="square" rtlCol="0">
            <a:spAutoFit/>
          </a:bodyPr>
          <a:p>
            <a:r>
              <a:rPr lang="en-US" altLang="zh-CN">
                <a:solidFill>
                  <a:schemeClr val="accent1">
                    <a:lumMod val="75000"/>
                  </a:schemeClr>
                </a:solidFill>
                <a:effectLst>
                  <a:outerShdw blurRad="38100" dist="25400" dir="5400000" algn="ctr" rotWithShape="0">
                    <a:srgbClr val="6E747A">
                      <a:alpha val="43000"/>
                    </a:srgbClr>
                  </a:outerShdw>
                </a:effectLst>
              </a:rPr>
              <a:t>1.</a:t>
            </a:r>
            <a:r>
              <a:rPr lang="zh-CN" altLang="en-US">
                <a:solidFill>
                  <a:schemeClr val="accent1">
                    <a:lumMod val="75000"/>
                  </a:schemeClr>
                </a:solidFill>
                <a:effectLst>
                  <a:outerShdw blurRad="38100" dist="25400" dir="5400000" algn="ctr" rotWithShape="0">
                    <a:srgbClr val="6E747A">
                      <a:alpha val="43000"/>
                    </a:srgbClr>
                  </a:outerShdw>
                </a:effectLst>
              </a:rPr>
              <a:t>第一条线是通过softmax分类anchors获得foreground和background。</a:t>
            </a:r>
            <a:endParaRPr lang="zh-CN" altLang="en-US">
              <a:solidFill>
                <a:schemeClr val="accent1">
                  <a:lumMod val="75000"/>
                </a:schemeClr>
              </a:solidFill>
              <a:effectLst>
                <a:outerShdw blurRad="38100" dist="25400" dir="5400000" algn="ctr" rotWithShape="0">
                  <a:srgbClr val="6E747A">
                    <a:alpha val="43000"/>
                  </a:srgbClr>
                </a:outerShdw>
              </a:effectLst>
            </a:endParaRPr>
          </a:p>
        </p:txBody>
      </p:sp>
      <p:sp>
        <p:nvSpPr>
          <p:cNvPr id="4" name="文本框 3"/>
          <p:cNvSpPr txBox="1"/>
          <p:nvPr/>
        </p:nvSpPr>
        <p:spPr>
          <a:xfrm>
            <a:off x="1621155" y="1088390"/>
            <a:ext cx="7223125" cy="521970"/>
          </a:xfrm>
          <a:prstGeom prst="rect">
            <a:avLst/>
          </a:prstGeom>
          <a:noFill/>
        </p:spPr>
        <p:txBody>
          <a:bodyPr wrap="square" rtlCol="0">
            <a:spAutoFit/>
          </a:bodyPr>
          <a:p>
            <a:r>
              <a:rPr lang="zh-CN" altLang="en-US" sz="2800">
                <a:solidFill>
                  <a:schemeClr val="accent1">
                    <a:lumMod val="75000"/>
                  </a:schemeClr>
                </a:solidFill>
                <a:effectLst>
                  <a:outerShdw blurRad="38100" dist="25400" dir="5400000" algn="ctr" rotWithShape="0">
                    <a:srgbClr val="6E747A">
                      <a:alpha val="43000"/>
                    </a:srgbClr>
                  </a:outerShdw>
                </a:effectLst>
              </a:rPr>
              <a:t>anchors：</a:t>
            </a:r>
            <a:r>
              <a:rPr lang="zh-CN" altLang="en-US" sz="1400">
                <a:solidFill>
                  <a:schemeClr val="accent1">
                    <a:lumMod val="75000"/>
                  </a:schemeClr>
                </a:solidFill>
                <a:effectLst>
                  <a:outerShdw blurRad="38100" dist="25400" dir="5400000" algn="ctr" rotWithShape="0">
                    <a:srgbClr val="6E747A">
                      <a:alpha val="43000"/>
                    </a:srgbClr>
                  </a:outerShdw>
                </a:effectLst>
              </a:rPr>
              <a:t>由rpn/generate_anchors.py生成的矩形，</a:t>
            </a:r>
            <a:r>
              <a:rPr lang="en-US" altLang="zh-CN" sz="1400">
                <a:solidFill>
                  <a:schemeClr val="accent1">
                    <a:lumMod val="75000"/>
                  </a:schemeClr>
                </a:solidFill>
                <a:effectLst>
                  <a:outerShdw blurRad="38100" dist="25400" dir="5400000" algn="ctr" rotWithShape="0">
                    <a:srgbClr val="6E747A">
                      <a:alpha val="43000"/>
                    </a:srgbClr>
                  </a:outerShdw>
                </a:effectLst>
              </a:rPr>
              <a:t>9</a:t>
            </a:r>
            <a:r>
              <a:rPr lang="zh-CN" altLang="en-US" sz="1400">
                <a:solidFill>
                  <a:schemeClr val="accent1">
                    <a:lumMod val="75000"/>
                  </a:schemeClr>
                </a:solidFill>
                <a:effectLst>
                  <a:outerShdw blurRad="38100" dist="25400" dir="5400000" algn="ctr" rotWithShape="0">
                    <a:srgbClr val="6E747A">
                      <a:alpha val="43000"/>
                    </a:srgbClr>
                  </a:outerShdw>
                </a:effectLst>
              </a:rPr>
              <a:t>个锚点矩形，</a:t>
            </a:r>
            <a:r>
              <a:rPr lang="en-US" altLang="zh-CN" sz="1400">
                <a:solidFill>
                  <a:schemeClr val="accent1">
                    <a:lumMod val="75000"/>
                  </a:schemeClr>
                </a:solidFill>
                <a:effectLst>
                  <a:outerShdw blurRad="38100" dist="25400" dir="5400000" algn="ctr" rotWithShape="0">
                    <a:srgbClr val="6E747A">
                      <a:alpha val="43000"/>
                    </a:srgbClr>
                  </a:outerShdw>
                </a:effectLst>
              </a:rPr>
              <a:t>3</a:t>
            </a:r>
            <a:r>
              <a:rPr lang="zh-CN" altLang="en-US" sz="1400">
                <a:solidFill>
                  <a:schemeClr val="accent1">
                    <a:lumMod val="75000"/>
                  </a:schemeClr>
                </a:solidFill>
                <a:effectLst>
                  <a:outerShdw blurRad="38100" dist="25400" dir="5400000" algn="ctr" rotWithShape="0">
                    <a:srgbClr val="6E747A">
                      <a:alpha val="43000"/>
                    </a:srgbClr>
                  </a:outerShdw>
                </a:effectLst>
              </a:rPr>
              <a:t>种比例；</a:t>
            </a:r>
            <a:endParaRPr lang="zh-CN" altLang="en-US" sz="1400">
              <a:solidFill>
                <a:schemeClr val="accent1">
                  <a:lumMod val="75000"/>
                </a:schemeClr>
              </a:solidFill>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a:blip r:embed="rId1"/>
          <a:stretch>
            <a:fillRect/>
          </a:stretch>
        </p:blipFill>
        <p:spPr>
          <a:xfrm>
            <a:off x="1729740" y="1610360"/>
            <a:ext cx="3211830" cy="2967990"/>
          </a:xfrm>
          <a:prstGeom prst="rect">
            <a:avLst/>
          </a:prstGeom>
        </p:spPr>
      </p:pic>
      <p:pic>
        <p:nvPicPr>
          <p:cNvPr id="6" name="图片 5"/>
          <p:cNvPicPr>
            <a:picLocks noChangeAspect="1"/>
          </p:cNvPicPr>
          <p:nvPr/>
        </p:nvPicPr>
        <p:blipFill>
          <a:blip r:embed="rId2"/>
          <a:stretch>
            <a:fillRect/>
          </a:stretch>
        </p:blipFill>
        <p:spPr>
          <a:xfrm>
            <a:off x="5422265" y="1610360"/>
            <a:ext cx="3558540" cy="2938145"/>
          </a:xfrm>
          <a:prstGeom prst="rect">
            <a:avLst/>
          </a:prstGeom>
        </p:spPr>
      </p:pic>
      <p:sp>
        <p:nvSpPr>
          <p:cNvPr id="7" name="文本框 6"/>
          <p:cNvSpPr txBox="1"/>
          <p:nvPr/>
        </p:nvSpPr>
        <p:spPr>
          <a:xfrm>
            <a:off x="1729740" y="4578350"/>
            <a:ext cx="7360285" cy="521970"/>
          </a:xfrm>
          <a:prstGeom prst="rect">
            <a:avLst/>
          </a:prstGeom>
          <a:noFill/>
        </p:spPr>
        <p:txBody>
          <a:bodyPr wrap="square" rtlCol="0">
            <a:spAutoFit/>
          </a:bodyPr>
          <a:p>
            <a:r>
              <a:rPr lang="zh-CN" altLang="en-US" sz="1400">
                <a:solidFill>
                  <a:schemeClr val="accent1">
                    <a:lumMod val="75000"/>
                  </a:schemeClr>
                </a:solidFill>
                <a:effectLst>
                  <a:outerShdw blurRad="38100" dist="25400" dir="5400000" algn="ctr" rotWithShape="0">
                    <a:srgbClr val="6E747A">
                      <a:alpha val="43000"/>
                    </a:srgbClr>
                  </a:outerShdw>
                </a:effectLst>
              </a:rPr>
              <a:t>feature map是256</a:t>
            </a:r>
            <a:r>
              <a:rPr lang="en-US" altLang="zh-CN" sz="1400">
                <a:solidFill>
                  <a:schemeClr val="accent1">
                    <a:lumMod val="75000"/>
                  </a:schemeClr>
                </a:solidFill>
                <a:effectLst>
                  <a:outerShdw blurRad="38100" dist="25400" dir="5400000" algn="ctr" rotWithShape="0">
                    <a:srgbClr val="6E747A">
                      <a:alpha val="43000"/>
                    </a:srgbClr>
                  </a:outerShdw>
                </a:effectLst>
              </a:rPr>
              <a:t>-d,</a:t>
            </a:r>
            <a:r>
              <a:rPr lang="zh-CN" altLang="en-US" sz="1400">
                <a:solidFill>
                  <a:schemeClr val="accent1">
                    <a:lumMod val="75000"/>
                  </a:schemeClr>
                </a:solidFill>
                <a:effectLst>
                  <a:outerShdw blurRad="38100" dist="25400" dir="5400000" algn="ctr" rotWithShape="0">
                    <a:srgbClr val="6E747A">
                      <a:alpha val="43000"/>
                    </a:srgbClr>
                  </a:outerShdw>
                </a:effectLst>
              </a:rPr>
              <a:t>对于特征图中的每一个位置，RPN 会做 k（默认</a:t>
            </a:r>
            <a:r>
              <a:rPr lang="en-US" altLang="zh-CN" sz="1400">
                <a:solidFill>
                  <a:schemeClr val="accent1">
                    <a:lumMod val="75000"/>
                  </a:schemeClr>
                </a:solidFill>
                <a:effectLst>
                  <a:outerShdw blurRad="38100" dist="25400" dir="5400000" algn="ctr" rotWithShape="0">
                    <a:srgbClr val="6E747A">
                      <a:alpha val="43000"/>
                    </a:srgbClr>
                  </a:outerShdw>
                </a:effectLst>
              </a:rPr>
              <a:t>9</a:t>
            </a:r>
            <a:r>
              <a:rPr lang="zh-CN" altLang="en-US" sz="1400">
                <a:solidFill>
                  <a:schemeClr val="accent1">
                    <a:lumMod val="75000"/>
                  </a:schemeClr>
                </a:solidFill>
                <a:effectLst>
                  <a:outerShdw blurRad="38100" dist="25400" dir="5400000" algn="ctr" rotWithShape="0">
                    <a:srgbClr val="6E747A">
                      <a:alpha val="43000"/>
                    </a:srgbClr>
                  </a:outerShdw>
                </a:effectLst>
              </a:rPr>
              <a:t>） 次预测。因此，RPN 将输出 4×k 个坐标</a:t>
            </a:r>
            <a:r>
              <a:rPr lang="en-US" altLang="zh-CN" sz="1400">
                <a:solidFill>
                  <a:schemeClr val="accent1">
                    <a:lumMod val="75000"/>
                  </a:schemeClr>
                </a:solidFill>
                <a:effectLst>
                  <a:outerShdw blurRad="38100" dist="25400" dir="5400000" algn="ctr" rotWithShape="0">
                    <a:srgbClr val="6E747A">
                      <a:alpha val="43000"/>
                    </a:srgbClr>
                  </a:outerShdw>
                </a:effectLst>
              </a:rPr>
              <a:t>(x,y,w,h)</a:t>
            </a:r>
            <a:r>
              <a:rPr lang="zh-CN" altLang="en-US" sz="1400">
                <a:solidFill>
                  <a:schemeClr val="accent1">
                    <a:lumMod val="75000"/>
                  </a:schemeClr>
                </a:solidFill>
                <a:effectLst>
                  <a:outerShdw blurRad="38100" dist="25400" dir="5400000" algn="ctr" rotWithShape="0">
                    <a:srgbClr val="6E747A">
                      <a:alpha val="43000"/>
                    </a:srgbClr>
                  </a:outerShdw>
                </a:effectLst>
              </a:rPr>
              <a:t>和每个位置上 2×k 个得分</a:t>
            </a:r>
            <a:r>
              <a:rPr lang="en-US" altLang="zh-CN" sz="1400">
                <a:solidFill>
                  <a:schemeClr val="accent1">
                    <a:lumMod val="75000"/>
                  </a:schemeClr>
                </a:solidFill>
                <a:effectLst>
                  <a:outerShdw blurRad="38100" dist="25400" dir="5400000" algn="ctr" rotWithShape="0">
                    <a:srgbClr val="6E747A">
                      <a:alpha val="43000"/>
                    </a:srgbClr>
                  </a:outerShdw>
                </a:effectLst>
              </a:rPr>
              <a:t>(foreground和background)</a:t>
            </a:r>
            <a:r>
              <a:rPr lang="zh-CN" altLang="en-US" sz="1400"/>
              <a:t>。</a:t>
            </a:r>
            <a:endParaRPr lang="zh-CN" altLang="en-US" sz="140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29740" y="73660"/>
            <a:ext cx="4277360" cy="645160"/>
          </a:xfrm>
          <a:prstGeom prst="rect">
            <a:avLst/>
          </a:prstGeom>
          <a:noFill/>
        </p:spPr>
        <p:txBody>
          <a:bodyPr wrap="square" rtlCol="0">
            <a:spAutoFit/>
          </a:bodyPr>
          <a:lstStyle/>
          <a:p>
            <a:pPr algn="l"/>
            <a:r>
              <a:rPr lang="zh-CN" altLang="en-US" sz="3600">
                <a:sym typeface="+mn-ea"/>
              </a:rPr>
              <a:t>区域建议网络(RPN)</a:t>
            </a:r>
            <a:endParaRPr lang="zh-CN" altLang="en-US" sz="3600">
              <a:sym typeface="+mn-ea"/>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21155" y="720090"/>
            <a:ext cx="7359650" cy="368300"/>
          </a:xfrm>
          <a:prstGeom prst="rect">
            <a:avLst/>
          </a:prstGeom>
          <a:noFill/>
        </p:spPr>
        <p:txBody>
          <a:bodyPr wrap="square" rtlCol="0">
            <a:spAutoFit/>
          </a:bodyPr>
          <a:p>
            <a:r>
              <a:rPr lang="en-US" altLang="zh-CN">
                <a:solidFill>
                  <a:schemeClr val="accent1">
                    <a:lumMod val="75000"/>
                  </a:schemeClr>
                </a:solidFill>
                <a:effectLst>
                  <a:outerShdw blurRad="38100" dist="25400" dir="5400000" algn="ctr" rotWithShape="0">
                    <a:srgbClr val="6E747A">
                      <a:alpha val="43000"/>
                    </a:srgbClr>
                  </a:outerShdw>
                </a:effectLst>
              </a:rPr>
              <a:t>1.</a:t>
            </a:r>
            <a:r>
              <a:rPr lang="zh-CN" altLang="en-US">
                <a:solidFill>
                  <a:schemeClr val="accent1">
                    <a:lumMod val="75000"/>
                  </a:schemeClr>
                </a:solidFill>
                <a:effectLst>
                  <a:outerShdw blurRad="38100" dist="25400" dir="5400000" algn="ctr" rotWithShape="0">
                    <a:srgbClr val="6E747A">
                      <a:alpha val="43000"/>
                    </a:srgbClr>
                  </a:outerShdw>
                </a:effectLst>
              </a:rPr>
              <a:t>第一条线是通过softmax分类anchors获得foreground和background。</a:t>
            </a:r>
            <a:endParaRPr lang="zh-CN" altLang="en-US">
              <a:solidFill>
                <a:schemeClr val="accent1">
                  <a:lumMod val="75000"/>
                </a:schemeClr>
              </a:solidFill>
              <a:effectLst>
                <a:outerShdw blurRad="38100" dist="25400" dir="5400000" algn="ctr" rotWithShape="0">
                  <a:srgbClr val="6E747A">
                    <a:alpha val="43000"/>
                  </a:srgbClr>
                </a:outerShdw>
              </a:effectLst>
            </a:endParaRPr>
          </a:p>
        </p:txBody>
      </p:sp>
      <p:pic>
        <p:nvPicPr>
          <p:cNvPr id="3" name="图片 2"/>
          <p:cNvPicPr>
            <a:picLocks noChangeAspect="1"/>
          </p:cNvPicPr>
          <p:nvPr/>
        </p:nvPicPr>
        <p:blipFill>
          <a:blip r:embed="rId1"/>
          <a:stretch>
            <a:fillRect/>
          </a:stretch>
        </p:blipFill>
        <p:spPr>
          <a:xfrm>
            <a:off x="1621790" y="1088390"/>
            <a:ext cx="7495540" cy="1133475"/>
          </a:xfrm>
          <a:prstGeom prst="rect">
            <a:avLst/>
          </a:prstGeom>
        </p:spPr>
      </p:pic>
      <p:sp>
        <p:nvSpPr>
          <p:cNvPr id="9" name="文本框 8"/>
          <p:cNvSpPr txBox="1"/>
          <p:nvPr/>
        </p:nvSpPr>
        <p:spPr>
          <a:xfrm>
            <a:off x="1729740" y="2464435"/>
            <a:ext cx="7482840" cy="1476375"/>
          </a:xfrm>
          <a:prstGeom prst="rect">
            <a:avLst/>
          </a:prstGeom>
          <a:noFill/>
        </p:spPr>
        <p:txBody>
          <a:bodyPr wrap="square" rtlCol="0">
            <a:spAutoFit/>
          </a:bodyPr>
          <a:p>
            <a:r>
              <a:rPr lang="en-US" altLang="zh-CN">
                <a:solidFill>
                  <a:schemeClr val="accent1">
                    <a:lumMod val="75000"/>
                  </a:schemeClr>
                </a:solidFill>
                <a:effectLst>
                  <a:outerShdw blurRad="38100" dist="25400" dir="5400000" algn="ctr" rotWithShape="0">
                    <a:srgbClr val="6E747A">
                      <a:alpha val="43000"/>
                    </a:srgbClr>
                  </a:outerShdw>
                </a:effectLst>
              </a:rPr>
              <a:t>1</a:t>
            </a:r>
            <a:r>
              <a:rPr lang="zh-CN" altLang="en-US">
                <a:solidFill>
                  <a:schemeClr val="accent1">
                    <a:lumMod val="75000"/>
                  </a:schemeClr>
                </a:solidFill>
                <a:effectLst>
                  <a:outerShdw blurRad="38100" dist="25400" dir="5400000" algn="ctr" rotWithShape="0">
                    <a:srgbClr val="6E747A">
                      <a:alpha val="43000"/>
                    </a:srgbClr>
                  </a:outerShdw>
                </a:effectLst>
              </a:rPr>
              <a:t>）输入W*H(W=M/16,H=N/16)→输出WxHx18（9个anchors、foreground和background2个得分）；</a:t>
            </a:r>
            <a:endParaRPr lang="zh-CN" altLang="en-US">
              <a:solidFill>
                <a:schemeClr val="accent1">
                  <a:lumMod val="75000"/>
                </a:schemeClr>
              </a:solidFill>
              <a:effectLst>
                <a:outerShdw blurRad="38100" dist="25400" dir="5400000" algn="ctr" rotWithShape="0">
                  <a:srgbClr val="6E747A">
                    <a:alpha val="43000"/>
                  </a:srgbClr>
                </a:outerShdw>
              </a:effectLst>
            </a:endParaRPr>
          </a:p>
          <a:p>
            <a:endParaRPr lang="zh-CN" altLang="en-US">
              <a:solidFill>
                <a:schemeClr val="accent1">
                  <a:lumMod val="75000"/>
                </a:schemeClr>
              </a:solidFill>
              <a:effectLst>
                <a:outerShdw blurRad="38100" dist="25400" dir="5400000" algn="ctr" rotWithShape="0">
                  <a:srgbClr val="6E747A">
                    <a:alpha val="43000"/>
                  </a:srgbClr>
                </a:outerShdw>
              </a:effectLst>
            </a:endParaRPr>
          </a:p>
          <a:p>
            <a:r>
              <a:rPr lang="en-US" altLang="zh-CN">
                <a:solidFill>
                  <a:schemeClr val="accent1">
                    <a:lumMod val="75000"/>
                  </a:schemeClr>
                </a:solidFill>
                <a:effectLst>
                  <a:outerShdw blurRad="38100" dist="25400" dir="5400000" algn="ctr" rotWithShape="0">
                    <a:srgbClr val="6E747A">
                      <a:alpha val="43000"/>
                    </a:srgbClr>
                  </a:outerShdw>
                </a:effectLst>
              </a:rPr>
              <a:t>2</a:t>
            </a:r>
            <a:r>
              <a:rPr lang="zh-CN" altLang="en-US">
                <a:solidFill>
                  <a:schemeClr val="accent1">
                    <a:lumMod val="75000"/>
                  </a:schemeClr>
                </a:solidFill>
                <a:effectLst>
                  <a:outerShdw blurRad="38100" dist="25400" dir="5400000" algn="ctr" rotWithShape="0">
                    <a:srgbClr val="6E747A">
                      <a:alpha val="43000"/>
                    </a:srgbClr>
                  </a:outerShdw>
                </a:effectLst>
              </a:rPr>
              <a:t>）</a:t>
            </a:r>
            <a:r>
              <a:rPr lang="en-US" altLang="zh-CN">
                <a:solidFill>
                  <a:schemeClr val="accent1">
                    <a:lumMod val="75000"/>
                  </a:schemeClr>
                </a:solidFill>
                <a:effectLst>
                  <a:outerShdw blurRad="38100" dist="25400" dir="5400000" algn="ctr" rotWithShape="0">
                    <a:srgbClr val="6E747A">
                      <a:alpha val="43000"/>
                    </a:srgbClr>
                  </a:outerShdw>
                </a:effectLst>
              </a:rPr>
              <a:t>reshape便于softmax分类</a:t>
            </a:r>
            <a:r>
              <a:rPr lang="zh-CN" altLang="en-US">
                <a:solidFill>
                  <a:schemeClr val="accent1">
                    <a:lumMod val="75000"/>
                  </a:schemeClr>
                </a:solidFill>
                <a:effectLst>
                  <a:outerShdw blurRad="38100" dist="25400" dir="5400000" algn="ctr" rotWithShape="0">
                    <a:srgbClr val="6E747A">
                      <a:alpha val="43000"/>
                    </a:srgbClr>
                  </a:outerShdw>
                </a:effectLst>
              </a:rPr>
              <a:t>，经过</a:t>
            </a:r>
            <a:r>
              <a:rPr lang="en-US" altLang="zh-CN">
                <a:solidFill>
                  <a:schemeClr val="accent1">
                    <a:lumMod val="75000"/>
                  </a:schemeClr>
                </a:solidFill>
                <a:effectLst>
                  <a:outerShdw blurRad="38100" dist="25400" dir="5400000" algn="ctr" rotWithShape="0">
                    <a:srgbClr val="6E747A">
                      <a:alpha val="43000"/>
                    </a:srgbClr>
                  </a:outerShdw>
                </a:effectLst>
              </a:rPr>
              <a:t>Softmax</a:t>
            </a:r>
            <a:r>
              <a:rPr lang="zh-CN" altLang="en-US">
                <a:solidFill>
                  <a:schemeClr val="accent1">
                    <a:lumMod val="75000"/>
                  </a:schemeClr>
                </a:solidFill>
                <a:effectLst>
                  <a:outerShdw blurRad="38100" dist="25400" dir="5400000" algn="ctr" rotWithShape="0">
                    <a:srgbClr val="6E747A">
                      <a:alpha val="43000"/>
                    </a:srgbClr>
                  </a:outerShdw>
                </a:effectLst>
              </a:rPr>
              <a:t>分类，在</a:t>
            </a:r>
            <a:r>
              <a:rPr lang="en-US" altLang="zh-CN">
                <a:solidFill>
                  <a:schemeClr val="accent1">
                    <a:lumMod val="75000"/>
                  </a:schemeClr>
                </a:solidFill>
                <a:effectLst>
                  <a:outerShdw blurRad="38100" dist="25400" dir="5400000" algn="ctr" rotWithShape="0">
                    <a:srgbClr val="6E747A">
                      <a:alpha val="43000"/>
                    </a:srgbClr>
                  </a:outerShdw>
                </a:effectLst>
              </a:rPr>
              <a:t>reshape</a:t>
            </a:r>
            <a:r>
              <a:rPr lang="zh-CN" altLang="en-US">
                <a:solidFill>
                  <a:schemeClr val="accent1">
                    <a:lumMod val="75000"/>
                  </a:schemeClr>
                </a:solidFill>
                <a:effectLst>
                  <a:outerShdw blurRad="38100" dist="25400" dir="5400000" algn="ctr" rotWithShape="0">
                    <a:srgbClr val="6E747A">
                      <a:alpha val="43000"/>
                    </a:srgbClr>
                  </a:outerShdw>
                </a:effectLst>
              </a:rPr>
              <a:t>回原状，提取出foreground anchors作为候选区域</a:t>
            </a:r>
            <a:endParaRPr lang="zh-CN" altLang="en-US">
              <a:solidFill>
                <a:schemeClr val="accent1">
                  <a:lumMod val="75000"/>
                </a:schemeClr>
              </a:solidFill>
              <a:effectLst>
                <a:outerShdw blurRad="38100" dist="25400" dir="5400000" algn="ctr" rotWithShape="0">
                  <a:srgbClr val="6E747A">
                    <a:alpha val="43000"/>
                  </a:srgbClr>
                </a:outerShdw>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29740" y="73660"/>
            <a:ext cx="4277360" cy="645160"/>
          </a:xfrm>
          <a:prstGeom prst="rect">
            <a:avLst/>
          </a:prstGeom>
          <a:noFill/>
        </p:spPr>
        <p:txBody>
          <a:bodyPr wrap="square" rtlCol="0">
            <a:spAutoFit/>
          </a:bodyPr>
          <a:lstStyle/>
          <a:p>
            <a:pPr algn="l"/>
            <a:r>
              <a:rPr lang="zh-CN" altLang="en-US" sz="3600">
                <a:sym typeface="+mn-ea"/>
              </a:rPr>
              <a:t>区域建议网络(RPN)</a:t>
            </a:r>
            <a:endParaRPr lang="zh-CN" altLang="en-US" sz="3600">
              <a:sym typeface="+mn-ea"/>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21155" y="720090"/>
            <a:ext cx="7359650" cy="645160"/>
          </a:xfrm>
          <a:prstGeom prst="rect">
            <a:avLst/>
          </a:prstGeom>
          <a:noFill/>
        </p:spPr>
        <p:txBody>
          <a:bodyPr wrap="square" rtlCol="0">
            <a:spAutoFit/>
          </a:bodyPr>
          <a:p>
            <a:r>
              <a:rPr lang="zh-CN" altLang="en-US">
                <a:solidFill>
                  <a:schemeClr val="accent1">
                    <a:lumMod val="75000"/>
                  </a:schemeClr>
                </a:solidFill>
                <a:effectLst>
                  <a:outerShdw blurRad="38100" dist="25400" dir="5400000" algn="ctr" rotWithShape="0">
                    <a:srgbClr val="6E747A">
                      <a:alpha val="43000"/>
                    </a:srgbClr>
                  </a:outerShdw>
                </a:effectLst>
                <a:sym typeface="+mn-ea"/>
              </a:rPr>
              <a:t>2.第二条线是用于计算对于anchors的bounding box regression偏移量，以获得精确的proposal。</a:t>
            </a:r>
            <a:endParaRPr lang="zh-CN" altLang="en-US">
              <a:solidFill>
                <a:schemeClr val="accent1">
                  <a:lumMod val="75000"/>
                </a:schemeClr>
              </a:solidFill>
              <a:effectLst>
                <a:outerShdw blurRad="38100" dist="25400" dir="5400000" algn="ctr" rotWithShape="0">
                  <a:srgbClr val="6E747A">
                    <a:alpha val="43000"/>
                  </a:srgbClr>
                </a:outerShdw>
              </a:effectLst>
            </a:endParaRPr>
          </a:p>
        </p:txBody>
      </p:sp>
      <p:sp>
        <p:nvSpPr>
          <p:cNvPr id="4" name="文本框 3"/>
          <p:cNvSpPr txBox="1"/>
          <p:nvPr/>
        </p:nvSpPr>
        <p:spPr>
          <a:xfrm>
            <a:off x="1621155" y="1240155"/>
            <a:ext cx="4262120" cy="460375"/>
          </a:xfrm>
          <a:prstGeom prst="rect">
            <a:avLst/>
          </a:prstGeom>
          <a:noFill/>
        </p:spPr>
        <p:txBody>
          <a:bodyPr wrap="square" rtlCol="0">
            <a:spAutoFit/>
          </a:bodyPr>
          <a:p>
            <a:r>
              <a:rPr lang="zh-CN" altLang="en-US" sz="2400">
                <a:solidFill>
                  <a:schemeClr val="accent1">
                    <a:lumMod val="75000"/>
                  </a:schemeClr>
                </a:solidFill>
                <a:effectLst>
                  <a:outerShdw blurRad="38100" dist="25400" dir="5400000" algn="ctr" rotWithShape="0">
                    <a:srgbClr val="6E747A">
                      <a:alpha val="43000"/>
                    </a:srgbClr>
                  </a:outerShdw>
                </a:effectLst>
              </a:rPr>
              <a:t> bounding box regression原理</a:t>
            </a:r>
            <a:endParaRPr lang="zh-CN" altLang="en-US" sz="2400">
              <a:solidFill>
                <a:schemeClr val="accent1">
                  <a:lumMod val="75000"/>
                </a:schemeClr>
              </a:solidFill>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a:blip r:embed="rId1"/>
          <a:stretch>
            <a:fillRect/>
          </a:stretch>
        </p:blipFill>
        <p:spPr>
          <a:xfrm>
            <a:off x="1729740" y="1624330"/>
            <a:ext cx="2967355" cy="1692910"/>
          </a:xfrm>
          <a:prstGeom prst="rect">
            <a:avLst/>
          </a:prstGeom>
        </p:spPr>
      </p:pic>
      <p:sp>
        <p:nvSpPr>
          <p:cNvPr id="7" name="文本框 6"/>
          <p:cNvSpPr txBox="1"/>
          <p:nvPr/>
        </p:nvSpPr>
        <p:spPr>
          <a:xfrm>
            <a:off x="4906010" y="1785620"/>
            <a:ext cx="3952240" cy="922020"/>
          </a:xfrm>
          <a:prstGeom prst="rect">
            <a:avLst/>
          </a:prstGeom>
          <a:noFill/>
        </p:spPr>
        <p:txBody>
          <a:bodyPr wrap="square" rtlCol="0">
            <a:spAutoFit/>
          </a:bodyPr>
          <a:p>
            <a:r>
              <a:rPr lang="zh-C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红色的框A代表原始的Foreground Anchors，绿色的框G代表目标的更准确的 bounding box。</a:t>
            </a:r>
            <a:endParaRPr lang="zh-C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10" name="图片 9"/>
          <p:cNvPicPr>
            <a:picLocks noChangeAspect="1"/>
          </p:cNvPicPr>
          <p:nvPr/>
        </p:nvPicPr>
        <p:blipFill>
          <a:blip r:embed="rId2"/>
          <a:stretch>
            <a:fillRect/>
          </a:stretch>
        </p:blipFill>
        <p:spPr>
          <a:xfrm>
            <a:off x="1729740" y="3328670"/>
            <a:ext cx="2967355" cy="1477010"/>
          </a:xfrm>
          <a:prstGeom prst="rect">
            <a:avLst/>
          </a:prstGeom>
        </p:spPr>
      </p:pic>
      <p:sp>
        <p:nvSpPr>
          <p:cNvPr id="11" name="文本框 10"/>
          <p:cNvSpPr txBox="1"/>
          <p:nvPr/>
        </p:nvSpPr>
        <p:spPr>
          <a:xfrm>
            <a:off x="4845050" y="3317240"/>
            <a:ext cx="4074795" cy="922020"/>
          </a:xfrm>
          <a:prstGeom prst="rect">
            <a:avLst/>
          </a:prstGeom>
          <a:noFill/>
        </p:spPr>
        <p:txBody>
          <a:bodyPr wrap="square" rtlCol="0">
            <a:spAutoFit/>
          </a:bodyPr>
          <a:p>
            <a:pPr algn="l">
              <a:buClrTx/>
              <a:buSzTx/>
              <a:buFontTx/>
            </a:pPr>
            <a:r>
              <a:rPr lang="zh-C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A=(Ax, Ay, Aw, Ah)，寻找映射f</a:t>
            </a:r>
            <a:r>
              <a:rPr lang="zh-C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sym typeface="+mn-ea"/>
              </a:rPr>
              <a:t>转换为，（Gx, Gy, Gw, Gh)，</a:t>
            </a:r>
            <a:r>
              <a:rPr lang="zh-C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学习一组参数W</a:t>
            </a:r>
            <a:r>
              <a:rPr lang="en-US" altLang="zh-CN">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(dx(A)，dy(A)，dw(A)，dh(A)).</a:t>
            </a:r>
            <a:endParaRPr lang="zh-C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3" name="文本框 12"/>
          <p:cNvSpPr txBox="1"/>
          <p:nvPr/>
        </p:nvSpPr>
        <p:spPr>
          <a:xfrm>
            <a:off x="1729740" y="4805680"/>
            <a:ext cx="5486400" cy="368300"/>
          </a:xfrm>
          <a:prstGeom prst="rect">
            <a:avLst/>
          </a:prstGeom>
          <a:noFill/>
        </p:spPr>
        <p:txBody>
          <a:bodyPr wrap="square" rtlCol="0">
            <a:spAutoFit/>
          </a:bodyPr>
          <a:p>
            <a:r>
              <a:rPr lang="zh-C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sym typeface="+mn-ea"/>
              </a:rPr>
              <a:t>f(Ax, Ay, Aw, Ah)=(G'x, G'y, G'w, G'h)≈(Gx, Gy, Gw, Gh)</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1"/>
          <a:srcRect/>
          <a:stretch>
            <a:fillRect/>
          </a:stretch>
        </p:blipFill>
        <p:spPr bwMode="auto">
          <a:xfrm>
            <a:off x="635"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646880" y="242192"/>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908957" y="206330"/>
            <a:ext cx="1069524" cy="400110"/>
          </a:xfrm>
          <a:prstGeom prst="rect">
            <a:avLst/>
          </a:prstGeom>
          <a:noFill/>
        </p:spPr>
        <p:txBody>
          <a:bodyPr wrap="none" rtlCol="0">
            <a:spAutoFit/>
          </a:bodyPr>
          <a:lstStyle/>
          <a:p>
            <a:r>
              <a:rPr lang="zh-CN" altLang="en-US" sz="2000" spc="300" dirty="0">
                <a:latin typeface="方正兰亭细黑_GBK" panose="02000000000000000000" pitchFamily="2" charset="-122"/>
                <a:ea typeface="方正兰亭细黑_GBK" panose="02000000000000000000" pitchFamily="2" charset="-122"/>
              </a:rPr>
              <a:t>主目录</a:t>
            </a:r>
            <a:endParaRPr lang="zh-CN" altLang="en-US" sz="2000" spc="300" dirty="0">
              <a:latin typeface="方正兰亭细黑_GBK" panose="02000000000000000000" pitchFamily="2" charset="-122"/>
              <a:ea typeface="方正兰亭细黑_GBK" panose="02000000000000000000" pitchFamily="2" charset="-122"/>
            </a:endParaRPr>
          </a:p>
        </p:txBody>
      </p:sp>
      <p:sp>
        <p:nvSpPr>
          <p:cNvPr id="107" name="TextBox 106"/>
          <p:cNvSpPr txBox="1"/>
          <p:nvPr/>
        </p:nvSpPr>
        <p:spPr>
          <a:xfrm>
            <a:off x="2160085" y="267886"/>
            <a:ext cx="1183337" cy="338554"/>
          </a:xfrm>
          <a:prstGeom prst="rect">
            <a:avLst/>
          </a:prstGeom>
          <a:noFill/>
        </p:spPr>
        <p:txBody>
          <a:bodyPr wrap="none" rtlCol="0">
            <a:spAutoFit/>
          </a:bodyPr>
          <a:lstStyle/>
          <a:p>
            <a:r>
              <a:rPr lang="en-US" altLang="zh-CN" sz="1600" dirty="0">
                <a:solidFill>
                  <a:srgbClr val="F2B800"/>
                </a:solidFill>
                <a:latin typeface="Kozuka Gothic Pro R" pitchFamily="34" charset="-128"/>
                <a:ea typeface="Kozuka Gothic Pro R" pitchFamily="34" charset="-128"/>
              </a:rPr>
              <a:t>CONTENTS</a:t>
            </a:r>
            <a:endParaRPr lang="zh-CN" altLang="en-US" sz="1600" dirty="0">
              <a:solidFill>
                <a:srgbClr val="F2B800"/>
              </a:solidFill>
              <a:latin typeface="Kozuka Gothic Pro R" pitchFamily="34" charset="-128"/>
              <a:ea typeface="Kozuka Gothic Pro R" pitchFamily="34" charset="-128"/>
            </a:endParaRPr>
          </a:p>
        </p:txBody>
      </p:sp>
      <p:cxnSp>
        <p:nvCxnSpPr>
          <p:cNvPr id="108" name="直接连接符 107"/>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1741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6BA4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6BA42C"/>
              </a:solidFill>
            </a:endParaRPr>
          </a:p>
        </p:txBody>
      </p:sp>
      <p:grpSp>
        <p:nvGrpSpPr>
          <p:cNvPr id="10" name="组合 9"/>
          <p:cNvGrpSpPr/>
          <p:nvPr/>
        </p:nvGrpSpPr>
        <p:grpSpPr>
          <a:xfrm>
            <a:off x="1180871"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BA42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BA42C"/>
                  </a:solidFill>
                </a:endParaRPr>
              </a:p>
            </p:txBody>
          </p:sp>
        </p:grpSp>
        <p:sp>
          <p:nvSpPr>
            <p:cNvPr id="134" name="TextBox 133"/>
            <p:cNvSpPr txBox="1"/>
            <p:nvPr/>
          </p:nvSpPr>
          <p:spPr>
            <a:xfrm>
              <a:off x="1459284" y="1876728"/>
              <a:ext cx="582211" cy="707886"/>
            </a:xfrm>
            <a:prstGeom prst="rect">
              <a:avLst/>
            </a:prstGeom>
            <a:noFill/>
          </p:spPr>
          <p:txBody>
            <a:bodyPr wrap="none" rtlCol="0">
              <a:spAutoFit/>
            </a:bodyPr>
            <a:lstStyle/>
            <a:p>
              <a:r>
                <a:rPr lang="en-US" altLang="zh-CN" sz="4000" dirty="0">
                  <a:solidFill>
                    <a:srgbClr val="6BA42C"/>
                  </a:solidFill>
                  <a:latin typeface="Watford DB" pitchFamily="2" charset="0"/>
                  <a:ea typeface="造字工房劲黑（非商用）常规体" pitchFamily="50" charset="-122"/>
                </a:rPr>
                <a:t>1</a:t>
              </a:r>
              <a:endParaRPr lang="zh-CN" altLang="en-US" sz="4000" dirty="0">
                <a:solidFill>
                  <a:srgbClr val="6BA42C"/>
                </a:solidFill>
                <a:latin typeface="Watford DB" pitchFamily="2" charset="0"/>
                <a:ea typeface="造字工房劲黑（非商用）常规体" pitchFamily="50" charset="-122"/>
              </a:endParaRPr>
            </a:p>
          </p:txBody>
        </p:sp>
      </p:grpSp>
      <p:grpSp>
        <p:nvGrpSpPr>
          <p:cNvPr id="30" name="组合 29"/>
          <p:cNvGrpSpPr/>
          <p:nvPr/>
        </p:nvGrpSpPr>
        <p:grpSpPr>
          <a:xfrm>
            <a:off x="2591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BA42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BA42C"/>
                  </a:solidFill>
                </a:endParaRPr>
              </a:p>
            </p:txBody>
          </p:sp>
        </p:grpSp>
        <p:sp>
          <p:nvSpPr>
            <p:cNvPr id="135" name="TextBox 134"/>
            <p:cNvSpPr txBox="1"/>
            <p:nvPr/>
          </p:nvSpPr>
          <p:spPr>
            <a:xfrm>
              <a:off x="2870089" y="3052362"/>
              <a:ext cx="582211" cy="707886"/>
            </a:xfrm>
            <a:prstGeom prst="rect">
              <a:avLst/>
            </a:prstGeom>
            <a:noFill/>
          </p:spPr>
          <p:txBody>
            <a:bodyPr wrap="none" rtlCol="0">
              <a:spAutoFit/>
            </a:bodyPr>
            <a:lstStyle/>
            <a:p>
              <a:r>
                <a:rPr lang="en-US" altLang="zh-CN" sz="4000" dirty="0">
                  <a:solidFill>
                    <a:srgbClr val="6BA42C"/>
                  </a:solidFill>
                  <a:latin typeface="Watford DB" pitchFamily="2" charset="0"/>
                  <a:ea typeface="造字工房劲黑（非商用）常规体" pitchFamily="50" charset="-122"/>
                </a:rPr>
                <a:t>2</a:t>
              </a:r>
              <a:endParaRPr lang="zh-CN" altLang="en-US" sz="4000" dirty="0">
                <a:solidFill>
                  <a:srgbClr val="6BA42C"/>
                </a:solidFill>
                <a:latin typeface="Watford DB" pitchFamily="2" charset="0"/>
                <a:ea typeface="造字工房劲黑（非商用）常规体" pitchFamily="50" charset="-122"/>
              </a:endParaRPr>
            </a:p>
          </p:txBody>
        </p:sp>
      </p:grpSp>
      <p:grpSp>
        <p:nvGrpSpPr>
          <p:cNvPr id="31" name="组合 30"/>
          <p:cNvGrpSpPr/>
          <p:nvPr/>
        </p:nvGrpSpPr>
        <p:grpSpPr>
          <a:xfrm>
            <a:off x="4002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BA42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BA42C"/>
                  </a:solidFill>
                </a:endParaRPr>
              </a:p>
            </p:txBody>
          </p:sp>
        </p:grpSp>
        <p:sp>
          <p:nvSpPr>
            <p:cNvPr id="136" name="TextBox 135"/>
            <p:cNvSpPr txBox="1"/>
            <p:nvPr/>
          </p:nvSpPr>
          <p:spPr>
            <a:xfrm>
              <a:off x="4280894" y="1876728"/>
              <a:ext cx="582211" cy="707886"/>
            </a:xfrm>
            <a:prstGeom prst="rect">
              <a:avLst/>
            </a:prstGeom>
            <a:noFill/>
          </p:spPr>
          <p:txBody>
            <a:bodyPr wrap="none" rtlCol="0">
              <a:spAutoFit/>
            </a:bodyPr>
            <a:lstStyle/>
            <a:p>
              <a:r>
                <a:rPr lang="en-US" altLang="zh-CN" sz="4000" dirty="0">
                  <a:solidFill>
                    <a:srgbClr val="6BA42C"/>
                  </a:solidFill>
                  <a:latin typeface="Watford DB" pitchFamily="2" charset="0"/>
                  <a:ea typeface="造字工房劲黑（非商用）常规体" pitchFamily="50" charset="-122"/>
                </a:rPr>
                <a:t>3</a:t>
              </a:r>
              <a:endParaRPr lang="zh-CN" altLang="en-US" sz="4000" dirty="0">
                <a:solidFill>
                  <a:srgbClr val="6BA42C"/>
                </a:solidFill>
                <a:latin typeface="Watford DB" pitchFamily="2" charset="0"/>
                <a:ea typeface="造字工房劲黑（非商用）常规体" pitchFamily="50" charset="-122"/>
              </a:endParaRPr>
            </a:p>
          </p:txBody>
        </p:sp>
      </p:grpSp>
      <p:grpSp>
        <p:nvGrpSpPr>
          <p:cNvPr id="32" name="组合 31"/>
          <p:cNvGrpSpPr/>
          <p:nvPr/>
        </p:nvGrpSpPr>
        <p:grpSpPr>
          <a:xfrm>
            <a:off x="5413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BA42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BA42C"/>
                  </a:solidFill>
                </a:endParaRPr>
              </a:p>
            </p:txBody>
          </p:sp>
        </p:grpSp>
        <p:sp>
          <p:nvSpPr>
            <p:cNvPr id="137" name="TextBox 136"/>
            <p:cNvSpPr txBox="1"/>
            <p:nvPr/>
          </p:nvSpPr>
          <p:spPr>
            <a:xfrm>
              <a:off x="5691699" y="3052362"/>
              <a:ext cx="582211" cy="707886"/>
            </a:xfrm>
            <a:prstGeom prst="rect">
              <a:avLst/>
            </a:prstGeom>
            <a:noFill/>
          </p:spPr>
          <p:txBody>
            <a:bodyPr wrap="none" rtlCol="0">
              <a:spAutoFit/>
            </a:bodyPr>
            <a:lstStyle/>
            <a:p>
              <a:r>
                <a:rPr lang="en-US" altLang="zh-CN" sz="4000" dirty="0">
                  <a:solidFill>
                    <a:srgbClr val="6BA42C"/>
                  </a:solidFill>
                  <a:latin typeface="Watford DB" pitchFamily="2" charset="0"/>
                  <a:ea typeface="造字工房劲黑（非商用）常规体" pitchFamily="50" charset="-122"/>
                </a:rPr>
                <a:t>4</a:t>
              </a:r>
              <a:endParaRPr lang="zh-CN" altLang="en-US" sz="4000" dirty="0">
                <a:solidFill>
                  <a:srgbClr val="6BA42C"/>
                </a:solidFill>
                <a:latin typeface="Watford DB" pitchFamily="2" charset="0"/>
                <a:ea typeface="造字工房劲黑（非商用）常规体" pitchFamily="50" charset="-122"/>
              </a:endParaRPr>
            </a:p>
          </p:txBody>
        </p:sp>
      </p:grpSp>
      <p:grpSp>
        <p:nvGrpSpPr>
          <p:cNvPr id="33" name="组合 32"/>
          <p:cNvGrpSpPr/>
          <p:nvPr/>
        </p:nvGrpSpPr>
        <p:grpSpPr>
          <a:xfrm>
            <a:off x="6824091"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BA42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BA42C"/>
                  </a:solidFill>
                </a:endParaRPr>
              </a:p>
            </p:txBody>
          </p:sp>
        </p:grpSp>
        <p:sp>
          <p:nvSpPr>
            <p:cNvPr id="142" name="TextBox 141"/>
            <p:cNvSpPr txBox="1"/>
            <p:nvPr/>
          </p:nvSpPr>
          <p:spPr>
            <a:xfrm>
              <a:off x="7102504" y="1876728"/>
              <a:ext cx="582211" cy="707886"/>
            </a:xfrm>
            <a:prstGeom prst="rect">
              <a:avLst/>
            </a:prstGeom>
            <a:noFill/>
          </p:spPr>
          <p:txBody>
            <a:bodyPr wrap="none" rtlCol="0">
              <a:spAutoFit/>
            </a:bodyPr>
            <a:lstStyle/>
            <a:p>
              <a:r>
                <a:rPr lang="en-US" altLang="zh-CN" sz="4000" dirty="0">
                  <a:solidFill>
                    <a:srgbClr val="6BA42C"/>
                  </a:solidFill>
                  <a:latin typeface="Watford DB" pitchFamily="2" charset="0"/>
                  <a:ea typeface="造字工房劲黑（非商用）常规体" pitchFamily="50" charset="-122"/>
                </a:rPr>
                <a:t>5</a:t>
              </a:r>
              <a:endParaRPr lang="zh-CN" altLang="en-US" sz="4000" dirty="0">
                <a:solidFill>
                  <a:srgbClr val="6BA42C"/>
                </a:solidFill>
                <a:latin typeface="Watford DB" pitchFamily="2" charset="0"/>
                <a:ea typeface="造字工房劲黑（非商用）常规体" pitchFamily="50" charset="-122"/>
              </a:endParaRPr>
            </a:p>
          </p:txBody>
        </p:sp>
      </p:grpSp>
      <p:sp>
        <p:nvSpPr>
          <p:cNvPr id="144" name="TextBox 143"/>
          <p:cNvSpPr txBox="1"/>
          <p:nvPr/>
        </p:nvSpPr>
        <p:spPr>
          <a:xfrm>
            <a:off x="514937" y="1110316"/>
            <a:ext cx="2711450" cy="368300"/>
          </a:xfrm>
          <a:prstGeom prst="rect">
            <a:avLst/>
          </a:prstGeom>
          <a:noFill/>
        </p:spPr>
        <p:txBody>
          <a:bodyPr wrap="none" rtlCol="0">
            <a:spAutoFit/>
          </a:bodyPr>
          <a:lstStyle/>
          <a:p>
            <a:r>
              <a:rPr lang="zh-CN" altLang="en-US" b="1" dirty="0">
                <a:solidFill>
                  <a:srgbClr val="6BA42C"/>
                </a:solidFill>
                <a:latin typeface="方正兰亭细黑_GBK" panose="02000000000000000000" pitchFamily="2" charset="-122"/>
                <a:ea typeface="方正兰亭细黑_GBK" panose="02000000000000000000" pitchFamily="2" charset="-122"/>
              </a:rPr>
              <a:t>系统开发背景及研究现状</a:t>
            </a:r>
            <a:endParaRPr lang="zh-CN" altLang="en-US" b="1" dirty="0">
              <a:solidFill>
                <a:srgbClr val="6BA42C"/>
              </a:solidFill>
              <a:latin typeface="方正兰亭细黑_GBK" panose="02000000000000000000" pitchFamily="2" charset="-122"/>
              <a:ea typeface="方正兰亭细黑_GBK" panose="02000000000000000000" pitchFamily="2" charset="-122"/>
            </a:endParaRPr>
          </a:p>
        </p:txBody>
      </p:sp>
      <p:sp>
        <p:nvSpPr>
          <p:cNvPr id="145" name="TextBox 144"/>
          <p:cNvSpPr txBox="1"/>
          <p:nvPr/>
        </p:nvSpPr>
        <p:spPr>
          <a:xfrm>
            <a:off x="1978481" y="4128385"/>
            <a:ext cx="2021840" cy="368300"/>
          </a:xfrm>
          <a:prstGeom prst="rect">
            <a:avLst/>
          </a:prstGeom>
          <a:noFill/>
        </p:spPr>
        <p:txBody>
          <a:bodyPr wrap="none" rtlCol="0">
            <a:spAutoFit/>
          </a:bodyPr>
          <a:lstStyle/>
          <a:p>
            <a:r>
              <a:rPr lang="zh-CN" altLang="en-US" b="1" dirty="0">
                <a:solidFill>
                  <a:srgbClr val="6BA42C"/>
                </a:solidFill>
                <a:latin typeface="方正兰亭细黑_GBK" panose="02000000000000000000" pitchFamily="2" charset="-122"/>
                <a:ea typeface="方正兰亭细黑_GBK" panose="02000000000000000000" pitchFamily="2" charset="-122"/>
              </a:rPr>
              <a:t>行人检测技术综述</a:t>
            </a:r>
            <a:endParaRPr lang="zh-CN" altLang="en-US" b="1" dirty="0">
              <a:solidFill>
                <a:srgbClr val="6BA42C"/>
              </a:solidFill>
              <a:latin typeface="方正兰亭细黑_GBK" panose="02000000000000000000" pitchFamily="2" charset="-122"/>
              <a:ea typeface="方正兰亭细黑_GBK" panose="02000000000000000000" pitchFamily="2" charset="-122"/>
            </a:endParaRPr>
          </a:p>
        </p:txBody>
      </p:sp>
      <p:sp>
        <p:nvSpPr>
          <p:cNvPr id="146" name="TextBox 145"/>
          <p:cNvSpPr txBox="1"/>
          <p:nvPr/>
        </p:nvSpPr>
        <p:spPr>
          <a:xfrm>
            <a:off x="3748405" y="1110615"/>
            <a:ext cx="1689735" cy="368300"/>
          </a:xfrm>
          <a:prstGeom prst="rect">
            <a:avLst/>
          </a:prstGeom>
          <a:noFill/>
        </p:spPr>
        <p:txBody>
          <a:bodyPr wrap="square" rtlCol="0">
            <a:spAutoFit/>
          </a:bodyPr>
          <a:lstStyle/>
          <a:p>
            <a:r>
              <a:rPr lang="zh-CN" altLang="en-US" b="1" dirty="0">
                <a:solidFill>
                  <a:srgbClr val="6BA42C"/>
                </a:solidFill>
                <a:latin typeface="方正兰亭细黑_GBK" panose="02000000000000000000" pitchFamily="2" charset="-122"/>
                <a:ea typeface="方正兰亭细黑_GBK" panose="02000000000000000000" pitchFamily="2" charset="-122"/>
              </a:rPr>
              <a:t>系统算法设计</a:t>
            </a:r>
            <a:endParaRPr lang="zh-CN" altLang="en-US" b="1" dirty="0">
              <a:solidFill>
                <a:srgbClr val="6BA42C"/>
              </a:solidFill>
              <a:latin typeface="方正兰亭细黑_GBK" panose="02000000000000000000" pitchFamily="2" charset="-122"/>
              <a:ea typeface="方正兰亭细黑_GBK" panose="02000000000000000000" pitchFamily="2" charset="-122"/>
            </a:endParaRPr>
          </a:p>
        </p:txBody>
      </p:sp>
      <p:sp>
        <p:nvSpPr>
          <p:cNvPr id="147" name="TextBox 146"/>
          <p:cNvSpPr txBox="1"/>
          <p:nvPr/>
        </p:nvSpPr>
        <p:spPr>
          <a:xfrm>
            <a:off x="4933554" y="4128070"/>
            <a:ext cx="2251710" cy="368300"/>
          </a:xfrm>
          <a:prstGeom prst="rect">
            <a:avLst/>
          </a:prstGeom>
          <a:noFill/>
        </p:spPr>
        <p:txBody>
          <a:bodyPr wrap="none" rtlCol="0">
            <a:spAutoFit/>
          </a:bodyPr>
          <a:lstStyle/>
          <a:p>
            <a:r>
              <a:rPr lang="zh-CN" altLang="en-US" b="1" dirty="0">
                <a:solidFill>
                  <a:srgbClr val="6BA42C"/>
                </a:solidFill>
                <a:latin typeface="方正兰亭细黑_GBK" panose="02000000000000000000" pitchFamily="2" charset="-122"/>
                <a:ea typeface="方正兰亭细黑_GBK" panose="02000000000000000000" pitchFamily="2" charset="-122"/>
              </a:rPr>
              <a:t>系统训练及测试结果</a:t>
            </a:r>
            <a:endParaRPr lang="zh-CN" altLang="en-US" b="1" dirty="0">
              <a:solidFill>
                <a:srgbClr val="6BA42C"/>
              </a:solidFill>
              <a:latin typeface="方正兰亭细黑_GBK" panose="02000000000000000000" pitchFamily="2" charset="-122"/>
              <a:ea typeface="方正兰亭细黑_GBK" panose="02000000000000000000" pitchFamily="2" charset="-122"/>
            </a:endParaRPr>
          </a:p>
        </p:txBody>
      </p:sp>
      <p:sp>
        <p:nvSpPr>
          <p:cNvPr id="148" name="TextBox 147"/>
          <p:cNvSpPr txBox="1"/>
          <p:nvPr/>
        </p:nvSpPr>
        <p:spPr>
          <a:xfrm>
            <a:off x="6382237" y="1110316"/>
            <a:ext cx="2021840" cy="368300"/>
          </a:xfrm>
          <a:prstGeom prst="rect">
            <a:avLst/>
          </a:prstGeom>
          <a:noFill/>
        </p:spPr>
        <p:txBody>
          <a:bodyPr wrap="none" rtlCol="0">
            <a:spAutoFit/>
          </a:bodyPr>
          <a:lstStyle/>
          <a:p>
            <a:r>
              <a:rPr lang="zh-CN" altLang="en-US" b="1" dirty="0">
                <a:solidFill>
                  <a:srgbClr val="6BA42C"/>
                </a:solidFill>
                <a:latin typeface="方正兰亭细黑_GBK" panose="02000000000000000000" pitchFamily="2" charset="-122"/>
                <a:ea typeface="方正兰亭细黑_GBK" panose="02000000000000000000" pitchFamily="2" charset="-122"/>
              </a:rPr>
              <a:t>系统总体实现效果</a:t>
            </a:r>
            <a:endParaRPr lang="zh-CN" altLang="en-US" b="1" dirty="0">
              <a:solidFill>
                <a:srgbClr val="6BA42C"/>
              </a:solidFill>
              <a:latin typeface="方正兰亭细黑_GBK" panose="02000000000000000000" pitchFamily="2" charset="-122"/>
              <a:ea typeface="方正兰亭细黑_GBK" panose="02000000000000000000" pitchFamily="2" charset="-122"/>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p:tgtEl>
                                          <p:spTgt spid="106"/>
                                        </p:tgtEl>
                                        <p:attrNameLst>
                                          <p:attrName>ppt_x</p:attrName>
                                        </p:attrNameLst>
                                      </p:cBhvr>
                                      <p:tavLst>
                                        <p:tav tm="0">
                                          <p:val>
                                            <p:strVal val="#ppt_x-#ppt_w*1.125000"/>
                                          </p:val>
                                        </p:tav>
                                        <p:tav tm="100000">
                                          <p:val>
                                            <p:strVal val="#ppt_x"/>
                                          </p:val>
                                        </p:tav>
                                      </p:tavLst>
                                    </p:anim>
                                    <p:animEffect transition="in" filter="wipe(right)">
                                      <p:cBhvr>
                                        <p:cTn id="16" dur="500"/>
                                        <p:tgtEl>
                                          <p:spTgt spid="106"/>
                                        </p:tgtEl>
                                      </p:cBhvr>
                                    </p:animEffect>
                                  </p:childTnLst>
                                </p:cTn>
                              </p:par>
                              <p:par>
                                <p:cTn id="17" presetID="12" presetClass="entr" presetSubtype="8"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p:tgtEl>
                                          <p:spTgt spid="108"/>
                                        </p:tgtEl>
                                        <p:attrNameLst>
                                          <p:attrName>ppt_x</p:attrName>
                                        </p:attrNameLst>
                                      </p:cBhvr>
                                      <p:tavLst>
                                        <p:tav tm="0">
                                          <p:val>
                                            <p:strVal val="#ppt_x-#ppt_w*1.125000"/>
                                          </p:val>
                                        </p:tav>
                                        <p:tav tm="100000">
                                          <p:val>
                                            <p:strVal val="#ppt_x"/>
                                          </p:val>
                                        </p:tav>
                                      </p:tavLst>
                                    </p:anim>
                                    <p:animEffect transition="in" filter="wipe(right)">
                                      <p:cBhvr>
                                        <p:cTn id="20" dur="500"/>
                                        <p:tgtEl>
                                          <p:spTgt spid="10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 calcmode="lin" valueType="num">
                                      <p:cBhvr additive="base">
                                        <p:cTn id="23" dur="500"/>
                                        <p:tgtEl>
                                          <p:spTgt spid="107"/>
                                        </p:tgtEl>
                                        <p:attrNameLst>
                                          <p:attrName>ppt_x</p:attrName>
                                        </p:attrNameLst>
                                      </p:cBhvr>
                                      <p:tavLst>
                                        <p:tav tm="0">
                                          <p:val>
                                            <p:strVal val="#ppt_x-#ppt_w*1.125000"/>
                                          </p:val>
                                        </p:tav>
                                        <p:tav tm="100000">
                                          <p:val>
                                            <p:strVal val="#ppt_x"/>
                                          </p:val>
                                        </p:tav>
                                      </p:tavLst>
                                    </p:anim>
                                    <p:animEffect transition="in" filter="wipe(right)">
                                      <p:cBhvr>
                                        <p:cTn id="24" dur="500"/>
                                        <p:tgtEl>
                                          <p:spTgt spid="107"/>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3000"/>
                                        <p:tgtEl>
                                          <p:spTgt spid="35"/>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44"/>
                                        </p:tgtEl>
                                        <p:attrNameLst>
                                          <p:attrName>style.visibility</p:attrName>
                                        </p:attrNameLst>
                                      </p:cBhvr>
                                      <p:to>
                                        <p:strVal val="visible"/>
                                      </p:to>
                                    </p:set>
                                    <p:anim calcmode="lin" valueType="num">
                                      <p:cBhvr additive="base">
                                        <p:cTn id="37" dur="500"/>
                                        <p:tgtEl>
                                          <p:spTgt spid="144"/>
                                        </p:tgtEl>
                                        <p:attrNameLst>
                                          <p:attrName>ppt_y</p:attrName>
                                        </p:attrNameLst>
                                      </p:cBhvr>
                                      <p:tavLst>
                                        <p:tav tm="0">
                                          <p:val>
                                            <p:strVal val="#ppt_y+#ppt_h*1.125000"/>
                                          </p:val>
                                        </p:tav>
                                        <p:tav tm="100000">
                                          <p:val>
                                            <p:strVal val="#ppt_y"/>
                                          </p:val>
                                        </p:tav>
                                      </p:tavLst>
                                    </p:anim>
                                    <p:animEffect transition="in" filter="wipe(up)">
                                      <p:cBhvr>
                                        <p:cTn id="38" dur="500"/>
                                        <p:tgtEl>
                                          <p:spTgt spid="144"/>
                                        </p:tgtEl>
                                      </p:cBhvr>
                                    </p:animEffect>
                                  </p:childTnLst>
                                </p:cTn>
                              </p:par>
                              <p:par>
                                <p:cTn id="39" presetID="53" presetClass="entr" presetSubtype="16" fill="hold" nodeType="withEffect">
                                  <p:stCondLst>
                                    <p:cond delay="80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par>
                                <p:cTn id="44" presetID="12" presetClass="entr" presetSubtype="1" fill="hold" grpId="0" nodeType="withEffect">
                                  <p:stCondLst>
                                    <p:cond delay="1300"/>
                                  </p:stCondLst>
                                  <p:childTnLst>
                                    <p:set>
                                      <p:cBhvr>
                                        <p:cTn id="45" dur="1" fill="hold">
                                          <p:stCondLst>
                                            <p:cond delay="0"/>
                                          </p:stCondLst>
                                        </p:cTn>
                                        <p:tgtEl>
                                          <p:spTgt spid="145"/>
                                        </p:tgtEl>
                                        <p:attrNameLst>
                                          <p:attrName>style.visibility</p:attrName>
                                        </p:attrNameLst>
                                      </p:cBhvr>
                                      <p:to>
                                        <p:strVal val="visible"/>
                                      </p:to>
                                    </p:set>
                                    <p:anim calcmode="lin" valueType="num">
                                      <p:cBhvr additive="base">
                                        <p:cTn id="46" dur="500"/>
                                        <p:tgtEl>
                                          <p:spTgt spid="145"/>
                                        </p:tgtEl>
                                        <p:attrNameLst>
                                          <p:attrName>ppt_y</p:attrName>
                                        </p:attrNameLst>
                                      </p:cBhvr>
                                      <p:tavLst>
                                        <p:tav tm="0">
                                          <p:val>
                                            <p:strVal val="#ppt_y-#ppt_h*1.125000"/>
                                          </p:val>
                                        </p:tav>
                                        <p:tav tm="100000">
                                          <p:val>
                                            <p:strVal val="#ppt_y"/>
                                          </p:val>
                                        </p:tav>
                                      </p:tavLst>
                                    </p:anim>
                                    <p:animEffect transition="in" filter="wipe(down)">
                                      <p:cBhvr>
                                        <p:cTn id="47" dur="500"/>
                                        <p:tgtEl>
                                          <p:spTgt spid="145"/>
                                        </p:tgtEl>
                                      </p:cBhvr>
                                    </p:animEffect>
                                  </p:childTnLst>
                                </p:cTn>
                              </p:par>
                              <p:par>
                                <p:cTn id="48" presetID="53" presetClass="entr" presetSubtype="16" fill="hold" nodeType="withEffect">
                                  <p:stCondLst>
                                    <p:cond delay="140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animEffect transition="in" filter="fade">
                                      <p:cBhvr>
                                        <p:cTn id="52" dur="500"/>
                                        <p:tgtEl>
                                          <p:spTgt spid="31"/>
                                        </p:tgtEl>
                                      </p:cBhvr>
                                    </p:animEffect>
                                  </p:childTnLst>
                                </p:cTn>
                              </p:par>
                              <p:par>
                                <p:cTn id="53" presetID="12" presetClass="entr" presetSubtype="4" fill="hold" grpId="0" nodeType="withEffect">
                                  <p:stCondLst>
                                    <p:cond delay="1900"/>
                                  </p:stCondLst>
                                  <p:childTnLst>
                                    <p:set>
                                      <p:cBhvr>
                                        <p:cTn id="54" dur="1" fill="hold">
                                          <p:stCondLst>
                                            <p:cond delay="0"/>
                                          </p:stCondLst>
                                        </p:cTn>
                                        <p:tgtEl>
                                          <p:spTgt spid="146"/>
                                        </p:tgtEl>
                                        <p:attrNameLst>
                                          <p:attrName>style.visibility</p:attrName>
                                        </p:attrNameLst>
                                      </p:cBhvr>
                                      <p:to>
                                        <p:strVal val="visible"/>
                                      </p:to>
                                    </p:set>
                                    <p:anim calcmode="lin" valueType="num">
                                      <p:cBhvr additive="base">
                                        <p:cTn id="55" dur="500"/>
                                        <p:tgtEl>
                                          <p:spTgt spid="146"/>
                                        </p:tgtEl>
                                        <p:attrNameLst>
                                          <p:attrName>ppt_y</p:attrName>
                                        </p:attrNameLst>
                                      </p:cBhvr>
                                      <p:tavLst>
                                        <p:tav tm="0">
                                          <p:val>
                                            <p:strVal val="#ppt_y+#ppt_h*1.125000"/>
                                          </p:val>
                                        </p:tav>
                                        <p:tav tm="100000">
                                          <p:val>
                                            <p:strVal val="#ppt_y"/>
                                          </p:val>
                                        </p:tav>
                                      </p:tavLst>
                                    </p:anim>
                                    <p:animEffect transition="in" filter="wipe(up)">
                                      <p:cBhvr>
                                        <p:cTn id="56" dur="500"/>
                                        <p:tgtEl>
                                          <p:spTgt spid="146"/>
                                        </p:tgtEl>
                                      </p:cBhvr>
                                    </p:animEffect>
                                  </p:childTnLst>
                                </p:cTn>
                              </p:par>
                              <p:par>
                                <p:cTn id="57" presetID="53" presetClass="entr" presetSubtype="16" fill="hold" nodeType="withEffect">
                                  <p:stCondLst>
                                    <p:cond delay="220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childTnLst>
                                </p:cTn>
                              </p:par>
                              <p:par>
                                <p:cTn id="62" presetID="12" presetClass="entr" presetSubtype="1" fill="hold" grpId="0" nodeType="withEffect">
                                  <p:stCondLst>
                                    <p:cond delay="2700"/>
                                  </p:stCondLst>
                                  <p:childTnLst>
                                    <p:set>
                                      <p:cBhvr>
                                        <p:cTn id="63" dur="1" fill="hold">
                                          <p:stCondLst>
                                            <p:cond delay="0"/>
                                          </p:stCondLst>
                                        </p:cTn>
                                        <p:tgtEl>
                                          <p:spTgt spid="147"/>
                                        </p:tgtEl>
                                        <p:attrNameLst>
                                          <p:attrName>style.visibility</p:attrName>
                                        </p:attrNameLst>
                                      </p:cBhvr>
                                      <p:to>
                                        <p:strVal val="visible"/>
                                      </p:to>
                                    </p:set>
                                    <p:anim calcmode="lin" valueType="num">
                                      <p:cBhvr additive="base">
                                        <p:cTn id="64" dur="500"/>
                                        <p:tgtEl>
                                          <p:spTgt spid="147"/>
                                        </p:tgtEl>
                                        <p:attrNameLst>
                                          <p:attrName>ppt_y</p:attrName>
                                        </p:attrNameLst>
                                      </p:cBhvr>
                                      <p:tavLst>
                                        <p:tav tm="0">
                                          <p:val>
                                            <p:strVal val="#ppt_y-#ppt_h*1.125000"/>
                                          </p:val>
                                        </p:tav>
                                        <p:tav tm="100000">
                                          <p:val>
                                            <p:strVal val="#ppt_y"/>
                                          </p:val>
                                        </p:tav>
                                      </p:tavLst>
                                    </p:anim>
                                    <p:animEffect transition="in" filter="wipe(down)">
                                      <p:cBhvr>
                                        <p:cTn id="65" dur="500"/>
                                        <p:tgtEl>
                                          <p:spTgt spid="147"/>
                                        </p:tgtEl>
                                      </p:cBhvr>
                                    </p:animEffect>
                                  </p:childTnLst>
                                </p:cTn>
                              </p:par>
                              <p:par>
                                <p:cTn id="66" presetID="53" presetClass="entr" presetSubtype="16" fill="hold" nodeType="withEffect">
                                  <p:stCondLst>
                                    <p:cond delay="280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fltVal val="0"/>
                                          </p:val>
                                        </p:tav>
                                        <p:tav tm="100000">
                                          <p:val>
                                            <p:strVal val="#ppt_w"/>
                                          </p:val>
                                        </p:tav>
                                      </p:tavLst>
                                    </p:anim>
                                    <p:anim calcmode="lin" valueType="num">
                                      <p:cBhvr>
                                        <p:cTn id="69" dur="500" fill="hold"/>
                                        <p:tgtEl>
                                          <p:spTgt spid="33"/>
                                        </p:tgtEl>
                                        <p:attrNameLst>
                                          <p:attrName>ppt_h</p:attrName>
                                        </p:attrNameLst>
                                      </p:cBhvr>
                                      <p:tavLst>
                                        <p:tav tm="0">
                                          <p:val>
                                            <p:fltVal val="0"/>
                                          </p:val>
                                        </p:tav>
                                        <p:tav tm="100000">
                                          <p:val>
                                            <p:strVal val="#ppt_h"/>
                                          </p:val>
                                        </p:tav>
                                      </p:tavLst>
                                    </p:anim>
                                    <p:animEffect transition="in" filter="fade">
                                      <p:cBhvr>
                                        <p:cTn id="70" dur="500"/>
                                        <p:tgtEl>
                                          <p:spTgt spid="33"/>
                                        </p:tgtEl>
                                      </p:cBhvr>
                                    </p:animEffect>
                                  </p:childTnLst>
                                </p:cTn>
                              </p:par>
                              <p:par>
                                <p:cTn id="71" presetID="12" presetClass="entr" presetSubtype="4" fill="hold" grpId="0" nodeType="withEffect">
                                  <p:stCondLst>
                                    <p:cond delay="3200"/>
                                  </p:stCondLst>
                                  <p:childTnLst>
                                    <p:set>
                                      <p:cBhvr>
                                        <p:cTn id="72" dur="1" fill="hold">
                                          <p:stCondLst>
                                            <p:cond delay="0"/>
                                          </p:stCondLst>
                                        </p:cTn>
                                        <p:tgtEl>
                                          <p:spTgt spid="148"/>
                                        </p:tgtEl>
                                        <p:attrNameLst>
                                          <p:attrName>style.visibility</p:attrName>
                                        </p:attrNameLst>
                                      </p:cBhvr>
                                      <p:to>
                                        <p:strVal val="visible"/>
                                      </p:to>
                                    </p:set>
                                    <p:anim calcmode="lin" valueType="num">
                                      <p:cBhvr additive="base">
                                        <p:cTn id="73" dur="500"/>
                                        <p:tgtEl>
                                          <p:spTgt spid="148"/>
                                        </p:tgtEl>
                                        <p:attrNameLst>
                                          <p:attrName>ppt_y</p:attrName>
                                        </p:attrNameLst>
                                      </p:cBhvr>
                                      <p:tavLst>
                                        <p:tav tm="0">
                                          <p:val>
                                            <p:strVal val="#ppt_y+#ppt_h*1.125000"/>
                                          </p:val>
                                        </p:tav>
                                        <p:tav tm="100000">
                                          <p:val>
                                            <p:strVal val="#ppt_y"/>
                                          </p:val>
                                        </p:tav>
                                      </p:tavLst>
                                    </p:anim>
                                    <p:animEffect transition="in" filter="wipe(up)">
                                      <p:cBhvr>
                                        <p:cTn id="74" dur="500"/>
                                        <p:tgtEl>
                                          <p:spTgt spid="148"/>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153"/>
                                        </p:tgtEl>
                                        <p:attrNameLst>
                                          <p:attrName>style.visibility</p:attrName>
                                        </p:attrNameLst>
                                      </p:cBhvr>
                                      <p:to>
                                        <p:strVal val="visible"/>
                                      </p:to>
                                    </p:set>
                                    <p:animEffect transition="in" filter="fade">
                                      <p:cBhvr>
                                        <p:cTn id="78" dur="2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P spid="107" grpId="0"/>
      <p:bldP spid="35" grpId="0" animBg="1"/>
      <p:bldP spid="144" grpId="0"/>
      <p:bldP spid="145" grpId="0"/>
      <p:bldP spid="146" grpId="0"/>
      <p:bldP spid="147" grpId="0"/>
      <p:bldP spid="148" grpId="0"/>
      <p:bldP spid="1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29544" y="73561"/>
            <a:ext cx="3859212" cy="1198880"/>
          </a:xfrm>
          <a:prstGeom prst="rect">
            <a:avLst/>
          </a:prstGeom>
          <a:noFill/>
        </p:spPr>
        <p:txBody>
          <a:bodyPr wrap="square" rtlCol="0">
            <a:spAutoFit/>
          </a:bodyPr>
          <a:lstStyle/>
          <a:p>
            <a:pPr algn="l"/>
            <a:r>
              <a:rPr lang="zh-CN" altLang="en-US" sz="3600">
                <a:sym typeface="+mn-ea"/>
              </a:rPr>
              <a:t>区域建议网络(RPN)</a:t>
            </a:r>
            <a:endParaRPr lang="zh-CN" altLang="en-US" sz="3600">
              <a:sym typeface="+mn-ea"/>
            </a:endParaRPr>
          </a:p>
          <a:p>
            <a:pPr algn="l"/>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21155" y="720090"/>
            <a:ext cx="7359650" cy="645160"/>
          </a:xfrm>
          <a:prstGeom prst="rect">
            <a:avLst/>
          </a:prstGeom>
          <a:noFill/>
        </p:spPr>
        <p:txBody>
          <a:bodyPr wrap="square" rtlCol="0">
            <a:spAutoFit/>
          </a:bodyPr>
          <a:p>
            <a:r>
              <a:rPr lang="zh-CN" altLang="en-US">
                <a:solidFill>
                  <a:schemeClr val="accent1">
                    <a:lumMod val="75000"/>
                  </a:schemeClr>
                </a:solidFill>
                <a:effectLst>
                  <a:outerShdw blurRad="38100" dist="25400" dir="5400000" algn="ctr" rotWithShape="0">
                    <a:srgbClr val="6E747A">
                      <a:alpha val="43000"/>
                    </a:srgbClr>
                  </a:outerShdw>
                </a:effectLst>
                <a:sym typeface="+mn-ea"/>
              </a:rPr>
              <a:t>2.第二条线是用于计算对于anchors的bounding box regression偏移量，以获得精确的proposal。</a:t>
            </a:r>
            <a:endParaRPr lang="zh-CN" altLang="en-US">
              <a:solidFill>
                <a:schemeClr val="accent1">
                  <a:lumMod val="75000"/>
                </a:schemeClr>
              </a:solidFill>
              <a:effectLst>
                <a:outerShdw blurRad="38100" dist="25400" dir="5400000" algn="ctr" rotWithShape="0">
                  <a:srgbClr val="6E747A">
                    <a:alpha val="43000"/>
                  </a:srgbClr>
                </a:outerShdw>
              </a:effectLst>
            </a:endParaRPr>
          </a:p>
        </p:txBody>
      </p:sp>
      <p:pic>
        <p:nvPicPr>
          <p:cNvPr id="4" name="图片 3"/>
          <p:cNvPicPr>
            <a:picLocks noChangeAspect="1"/>
          </p:cNvPicPr>
          <p:nvPr/>
        </p:nvPicPr>
        <p:blipFill>
          <a:blip r:embed="rId1"/>
          <a:stretch>
            <a:fillRect/>
          </a:stretch>
        </p:blipFill>
        <p:spPr>
          <a:xfrm>
            <a:off x="1729740" y="1463675"/>
            <a:ext cx="7368540" cy="1339850"/>
          </a:xfrm>
          <a:prstGeom prst="rect">
            <a:avLst/>
          </a:prstGeom>
        </p:spPr>
      </p:pic>
      <p:sp>
        <p:nvSpPr>
          <p:cNvPr id="6" name="文本框 5"/>
          <p:cNvSpPr txBox="1"/>
          <p:nvPr/>
        </p:nvSpPr>
        <p:spPr>
          <a:xfrm>
            <a:off x="1729105" y="3048635"/>
            <a:ext cx="6591935" cy="922020"/>
          </a:xfrm>
          <a:prstGeom prst="rect">
            <a:avLst/>
          </a:prstGeom>
          <a:noFill/>
        </p:spPr>
        <p:txBody>
          <a:bodyPr wrap="square" rtlCol="0">
            <a:spAutoFit/>
          </a:bodyPr>
          <a:p>
            <a:r>
              <a:rPr lang="zh-CN" altLang="en-US">
                <a:solidFill>
                  <a:schemeClr val="accent1">
                    <a:lumMod val="75000"/>
                  </a:schemeClr>
                </a:solidFill>
                <a:effectLst>
                  <a:outerShdw blurRad="38100" dist="25400" dir="5400000" algn="ctr" rotWithShape="0">
                    <a:srgbClr val="6E747A">
                      <a:alpha val="43000"/>
                    </a:srgbClr>
                  </a:outerShdw>
                </a:effectLst>
                <a:sym typeface="+mn-ea"/>
              </a:rPr>
              <a:t>输入W*H(W=M/16,H=N/16)→输出WxHx</a:t>
            </a:r>
            <a:r>
              <a:rPr lang="en-US" altLang="zh-CN">
                <a:solidFill>
                  <a:schemeClr val="accent1">
                    <a:lumMod val="75000"/>
                  </a:schemeClr>
                </a:solidFill>
                <a:effectLst>
                  <a:outerShdw blurRad="38100" dist="25400" dir="5400000" algn="ctr" rotWithShape="0">
                    <a:srgbClr val="6E747A">
                      <a:alpha val="43000"/>
                    </a:srgbClr>
                  </a:outerShdw>
                </a:effectLst>
                <a:sym typeface="+mn-ea"/>
              </a:rPr>
              <a:t>36</a:t>
            </a:r>
            <a:endParaRPr lang="en-US" altLang="zh-CN">
              <a:solidFill>
                <a:schemeClr val="accent1">
                  <a:lumMod val="75000"/>
                </a:schemeClr>
              </a:solidFill>
              <a:effectLst>
                <a:outerShdw blurRad="38100" dist="25400" dir="5400000" algn="ctr" rotWithShape="0">
                  <a:srgbClr val="6E747A">
                    <a:alpha val="43000"/>
                  </a:srgbClr>
                </a:outerShdw>
              </a:effectLst>
              <a:sym typeface="+mn-ea"/>
            </a:endParaRPr>
          </a:p>
          <a:p>
            <a:r>
              <a:rPr lang="en-US" altLang="zh-CN">
                <a:solidFill>
                  <a:schemeClr val="accent1">
                    <a:lumMod val="75000"/>
                  </a:schemeClr>
                </a:solidFill>
                <a:effectLst>
                  <a:outerShdw blurRad="38100" dist="25400" dir="5400000" algn="ctr" rotWithShape="0">
                    <a:srgbClr val="6E747A">
                      <a:alpha val="43000"/>
                    </a:srgbClr>
                  </a:outerShdw>
                </a:effectLst>
                <a:sym typeface="+mn-ea"/>
              </a:rPr>
              <a:t>(feature maps每个</a:t>
            </a:r>
            <a:r>
              <a:rPr lang="zh-CN" altLang="en-US">
                <a:solidFill>
                  <a:schemeClr val="accent1">
                    <a:lumMod val="75000"/>
                  </a:schemeClr>
                </a:solidFill>
                <a:effectLst>
                  <a:outerShdw blurRad="38100" dist="25400" dir="5400000" algn="ctr" rotWithShape="0">
                    <a:srgbClr val="6E747A">
                      <a:alpha val="43000"/>
                    </a:srgbClr>
                  </a:outerShdw>
                </a:effectLst>
                <a:sym typeface="+mn-ea"/>
              </a:rPr>
              <a:t>点</a:t>
            </a:r>
            <a:r>
              <a:rPr lang="en-US" altLang="zh-CN">
                <a:solidFill>
                  <a:schemeClr val="accent1">
                    <a:lumMod val="75000"/>
                  </a:schemeClr>
                </a:solidFill>
                <a:effectLst>
                  <a:outerShdw blurRad="38100" dist="25400" dir="5400000" algn="ctr" rotWithShape="0">
                    <a:srgbClr val="6E747A">
                      <a:alpha val="43000"/>
                    </a:srgbClr>
                  </a:outerShdw>
                </a:effectLst>
                <a:sym typeface="+mn-ea"/>
              </a:rPr>
              <a:t>9个anchors，每个anchors又都有4个用于回归的[dx(A)，dy(A)，dw(A)，dh(A)]变换量)</a:t>
            </a:r>
            <a:endParaRPr lang="zh-CN" altLang="en-US">
              <a:solidFill>
                <a:schemeClr val="accent1">
                  <a:lumMod val="75000"/>
                </a:schemeClr>
              </a:solidFill>
              <a:effectLst>
                <a:outerShdw blurRad="38100" dist="25400" dir="5400000" algn="ctr" rotWithShape="0">
                  <a:srgbClr val="6E747A">
                    <a:alpha val="43000"/>
                  </a:srgbClr>
                </a:outerShdw>
              </a:effectLst>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64469" y="74831"/>
            <a:ext cx="3859212" cy="1198880"/>
          </a:xfrm>
          <a:prstGeom prst="rect">
            <a:avLst/>
          </a:prstGeom>
          <a:noFill/>
        </p:spPr>
        <p:txBody>
          <a:bodyPr wrap="square" rtlCol="0">
            <a:spAutoFit/>
          </a:bodyPr>
          <a:lstStyle/>
          <a:p>
            <a:pPr algn="l"/>
            <a:r>
              <a:rPr lang="zh-CN" altLang="en-US" sz="3600">
                <a:sym typeface="+mn-ea"/>
              </a:rPr>
              <a:t>区域建议网络(RPN)</a:t>
            </a:r>
            <a:endParaRPr lang="zh-CN" altLang="en-US" sz="3600">
              <a:sym typeface="+mn-ea"/>
            </a:endParaRPr>
          </a:p>
          <a:p>
            <a:pPr algn="l"/>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764665" y="901700"/>
            <a:ext cx="7327900" cy="645160"/>
          </a:xfrm>
          <a:prstGeom prst="rect">
            <a:avLst/>
          </a:prstGeom>
          <a:noFill/>
        </p:spPr>
        <p:txBody>
          <a:bodyPr wrap="square" rtlCol="0">
            <a:spAutoFit/>
          </a:bodyPr>
          <a:p>
            <a:r>
              <a:rPr lang="zh-CN" altLang="en-US">
                <a:solidFill>
                  <a:schemeClr val="accent1">
                    <a:lumMod val="75000"/>
                  </a:schemeClr>
                </a:solidFill>
                <a:effectLst>
                  <a:outerShdw blurRad="38100" dist="25400" dir="5400000" algn="ctr" rotWithShape="0">
                    <a:srgbClr val="6E747A">
                      <a:alpha val="43000"/>
                    </a:srgbClr>
                  </a:outerShdw>
                </a:effectLst>
                <a:sym typeface="+mn-ea"/>
              </a:rPr>
              <a:t>3.Proposal层则负责综合foreground anchors和bounding box regression偏移量获取proposals，同时剔除太小和超出边界的proposals。</a:t>
            </a:r>
            <a:endParaRPr lang="en-US" altLang="zh-CN"/>
          </a:p>
        </p:txBody>
      </p:sp>
      <p:pic>
        <p:nvPicPr>
          <p:cNvPr id="8" name="图片 7"/>
          <p:cNvPicPr>
            <a:picLocks noChangeAspect="1"/>
          </p:cNvPicPr>
          <p:nvPr/>
        </p:nvPicPr>
        <p:blipFill>
          <a:blip r:embed="rId1"/>
          <a:stretch>
            <a:fillRect/>
          </a:stretch>
        </p:blipFill>
        <p:spPr>
          <a:xfrm>
            <a:off x="1935480" y="1731645"/>
            <a:ext cx="2358390" cy="1870075"/>
          </a:xfrm>
          <a:prstGeom prst="rect">
            <a:avLst/>
          </a:prstGeom>
        </p:spPr>
      </p:pic>
      <p:sp>
        <p:nvSpPr>
          <p:cNvPr id="9" name="椭圆 8"/>
          <p:cNvSpPr/>
          <p:nvPr/>
        </p:nvSpPr>
        <p:spPr>
          <a:xfrm>
            <a:off x="2742565" y="2348865"/>
            <a:ext cx="1143000" cy="82486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4698365" y="1790065"/>
            <a:ext cx="4191000" cy="922020"/>
          </a:xfrm>
          <a:prstGeom prst="rect">
            <a:avLst/>
          </a:prstGeom>
          <a:noFill/>
        </p:spPr>
        <p:txBody>
          <a:bodyPr wrap="square" rtlCol="0">
            <a:spAutoFit/>
          </a:bodyPr>
          <a:p>
            <a:r>
              <a:rPr lang="zh-CN" altLang="en-US">
                <a:solidFill>
                  <a:schemeClr val="accent1">
                    <a:lumMod val="75000"/>
                  </a:schemeClr>
                </a:solidFill>
                <a:effectLst>
                  <a:outerShdw blurRad="38100" dist="25400" dir="5400000" algn="ctr" rotWithShape="0">
                    <a:srgbClr val="6E747A">
                      <a:alpha val="43000"/>
                    </a:srgbClr>
                  </a:outerShdw>
                </a:effectLst>
              </a:rPr>
              <a:t>输入：foreground anchors计算出精准的proposal、</a:t>
            </a:r>
            <a:r>
              <a:rPr lang="zh-CN" altLang="en-US">
                <a:solidFill>
                  <a:schemeClr val="accent1">
                    <a:lumMod val="75000"/>
                  </a:schemeClr>
                </a:solidFill>
                <a:effectLst>
                  <a:outerShdw blurRad="38100" dist="25400" dir="5400000" algn="ctr" rotWithShape="0">
                    <a:srgbClr val="6E747A">
                      <a:alpha val="43000"/>
                    </a:srgbClr>
                  </a:outerShdw>
                </a:effectLst>
                <a:sym typeface="+mn-ea"/>
              </a:rPr>
              <a:t>bounding box regression偏移量计算出的proposal、im_info</a:t>
            </a:r>
            <a:endParaRPr lang="zh-CN" altLang="en-US">
              <a:solidFill>
                <a:schemeClr val="accent1">
                  <a:lumMod val="75000"/>
                </a:schemeClr>
              </a:solidFill>
              <a:effectLst>
                <a:outerShdw blurRad="38100" dist="25400" dir="5400000" algn="ctr" rotWithShape="0">
                  <a:srgbClr val="6E747A">
                    <a:alpha val="43000"/>
                  </a:srgbClr>
                </a:outerShdw>
              </a:effectLst>
              <a:sym typeface="+mn-ea"/>
            </a:endParaRPr>
          </a:p>
        </p:txBody>
      </p:sp>
      <p:sp>
        <p:nvSpPr>
          <p:cNvPr id="13" name="文本框 12"/>
          <p:cNvSpPr txBox="1"/>
          <p:nvPr/>
        </p:nvSpPr>
        <p:spPr>
          <a:xfrm>
            <a:off x="4698365" y="2805430"/>
            <a:ext cx="4191000" cy="922020"/>
          </a:xfrm>
          <a:prstGeom prst="rect">
            <a:avLst/>
          </a:prstGeom>
          <a:noFill/>
        </p:spPr>
        <p:txBody>
          <a:bodyPr wrap="square" rtlCol="0">
            <a:spAutoFit/>
          </a:bodyPr>
          <a:p>
            <a:pPr algn="l">
              <a:buClrTx/>
              <a:buSzTx/>
              <a:buFontTx/>
            </a:pPr>
            <a:r>
              <a:rPr lang="zh-CN" altLang="en-US">
                <a:solidFill>
                  <a:schemeClr val="accent1">
                    <a:lumMod val="75000"/>
                  </a:schemeClr>
                </a:solidFill>
                <a:effectLst>
                  <a:outerShdw blurRad="38100" dist="25400" dir="5400000" algn="ctr" rotWithShape="0">
                    <a:srgbClr val="6E747A">
                      <a:alpha val="43000"/>
                    </a:srgbClr>
                  </a:outerShdw>
                </a:effectLst>
                <a:sym typeface="+mn-ea"/>
              </a:rPr>
              <a:t>im_info:im_info=[M, N, scale_factor],</a:t>
            </a:r>
            <a:endParaRPr lang="zh-CN" altLang="en-US">
              <a:solidFill>
                <a:schemeClr val="accent1">
                  <a:lumMod val="75000"/>
                </a:schemeClr>
              </a:solidFill>
              <a:effectLst>
                <a:outerShdw blurRad="38100" dist="25400" dir="5400000" algn="ctr" rotWithShape="0">
                  <a:srgbClr val="6E747A">
                    <a:alpha val="43000"/>
                  </a:srgbClr>
                </a:outerShdw>
              </a:effectLst>
              <a:sym typeface="+mn-ea"/>
            </a:endParaRPr>
          </a:p>
          <a:p>
            <a:pPr algn="l">
              <a:buClrTx/>
              <a:buSzTx/>
              <a:buFontTx/>
            </a:pPr>
            <a:r>
              <a:rPr lang="zh-CN" altLang="en-US">
                <a:solidFill>
                  <a:schemeClr val="accent1">
                    <a:lumMod val="75000"/>
                  </a:schemeClr>
                </a:solidFill>
                <a:effectLst>
                  <a:outerShdw blurRad="38100" dist="25400" dir="5400000" algn="ctr" rotWithShape="0">
                    <a:srgbClr val="6E747A">
                      <a:alpha val="43000"/>
                    </a:srgbClr>
                  </a:outerShdw>
                </a:effectLst>
                <a:sym typeface="+mn-ea"/>
              </a:rPr>
              <a:t>feature_stride记录了缩放信息，为了将proposal映射回原图而设置的</a:t>
            </a:r>
            <a:r>
              <a:rPr lang="en-US" altLang="zh-CN">
                <a:sym typeface="+mn-ea"/>
              </a:rPr>
              <a:t>	</a:t>
            </a:r>
            <a:endParaRPr lang="en-US" altLang="zh-CN">
              <a:sym typeface="+mn-ea"/>
            </a:endParaRPr>
          </a:p>
        </p:txBody>
      </p:sp>
      <p:sp>
        <p:nvSpPr>
          <p:cNvPr id="15" name="文本框 14"/>
          <p:cNvSpPr txBox="1"/>
          <p:nvPr/>
        </p:nvSpPr>
        <p:spPr>
          <a:xfrm>
            <a:off x="4698365" y="3809365"/>
            <a:ext cx="4191000" cy="645160"/>
          </a:xfrm>
          <a:prstGeom prst="rect">
            <a:avLst/>
          </a:prstGeom>
          <a:noFill/>
        </p:spPr>
        <p:txBody>
          <a:bodyPr wrap="square" rtlCol="0">
            <a:spAutoFit/>
          </a:bodyPr>
          <a:p>
            <a:r>
              <a:rPr lang="zh-CN" altLang="en-US">
                <a:solidFill>
                  <a:schemeClr val="accent1">
                    <a:lumMod val="75000"/>
                  </a:schemeClr>
                </a:solidFill>
                <a:effectLst>
                  <a:outerShdw blurRad="38100" dist="25400" dir="5400000" algn="ctr" rotWithShape="0">
                    <a:srgbClr val="6E747A">
                      <a:alpha val="43000"/>
                    </a:srgbClr>
                  </a:outerShdw>
                </a:effectLst>
              </a:rPr>
              <a:t>输出：proposal=[x1, y1, x2, y2]，输出的proposal是对应MxN输入图像尺度。</a:t>
            </a:r>
            <a:endParaRPr lang="zh-CN" altLang="en-US">
              <a:solidFill>
                <a:schemeClr val="accent1">
                  <a:lumMod val="75000"/>
                </a:schemeClr>
              </a:solidFill>
              <a:effectLst>
                <a:outerShdw blurRad="38100" dist="25400" dir="5400000" algn="ctr" rotWithShape="0">
                  <a:srgbClr val="6E747A">
                    <a:alpha val="43000"/>
                  </a:srgbClr>
                </a:outerShdw>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29544" y="73561"/>
            <a:ext cx="3859212" cy="645160"/>
          </a:xfrm>
          <a:prstGeom prst="rect">
            <a:avLst/>
          </a:prstGeom>
          <a:noFill/>
        </p:spPr>
        <p:txBody>
          <a:bodyPr wrap="square" rtlCol="0">
            <a:spAutoFit/>
          </a:bodyPr>
          <a:lstStyle/>
          <a:p>
            <a:pPr algn="l">
              <a:buClrTx/>
              <a:buSzTx/>
              <a:buNone/>
            </a:pPr>
            <a:r>
              <a:rPr lang="zh-CN" altLang="en-US" sz="3600">
                <a:sym typeface="+mn-ea"/>
              </a:rPr>
              <a:t>RoI Pooling层</a:t>
            </a:r>
            <a:endParaRPr lang="zh-CN" altLang="en-US" sz="3600"/>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stretch>
            <a:fillRect/>
          </a:stretch>
        </p:blipFill>
        <p:spPr>
          <a:xfrm>
            <a:off x="1621155" y="718820"/>
            <a:ext cx="7386320" cy="364744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29544" y="73561"/>
            <a:ext cx="3859212" cy="645160"/>
          </a:xfrm>
          <a:prstGeom prst="rect">
            <a:avLst/>
          </a:prstGeom>
          <a:noFill/>
        </p:spPr>
        <p:txBody>
          <a:bodyPr wrap="square" rtlCol="0">
            <a:spAutoFit/>
          </a:bodyPr>
          <a:lstStyle/>
          <a:p>
            <a:pPr algn="l">
              <a:buClrTx/>
              <a:buSzTx/>
              <a:buNone/>
            </a:pPr>
            <a:r>
              <a:rPr lang="zh-CN" altLang="en-US" sz="3600">
                <a:sym typeface="+mn-ea"/>
              </a:rPr>
              <a:t>RoI Pooling层</a:t>
            </a:r>
            <a:endParaRPr lang="zh-CN" altLang="en-US" sz="3600"/>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1621155" y="804545"/>
            <a:ext cx="2699385" cy="1888490"/>
          </a:xfrm>
          <a:prstGeom prst="rect">
            <a:avLst/>
          </a:prstGeom>
        </p:spPr>
      </p:pic>
      <p:sp>
        <p:nvSpPr>
          <p:cNvPr id="6" name="文本框 5"/>
          <p:cNvSpPr txBox="1"/>
          <p:nvPr/>
        </p:nvSpPr>
        <p:spPr>
          <a:xfrm>
            <a:off x="4320540" y="804545"/>
            <a:ext cx="3987165" cy="1198880"/>
          </a:xfrm>
          <a:prstGeom prst="rect">
            <a:avLst/>
          </a:prstGeom>
          <a:noFill/>
        </p:spPr>
        <p:txBody>
          <a:bodyPr wrap="square" rtlCol="0">
            <a:spAutoFit/>
          </a:bodyPr>
          <a:p>
            <a:r>
              <a:rPr lang="zh-CN" altLang="en-US">
                <a:solidFill>
                  <a:schemeClr val="accent1">
                    <a:lumMod val="75000"/>
                  </a:schemeClr>
                </a:solidFill>
                <a:effectLst>
                  <a:outerShdw blurRad="38100" dist="25400" dir="5400000" algn="ctr" rotWithShape="0">
                    <a:srgbClr val="6E747A">
                      <a:alpha val="43000"/>
                    </a:srgbClr>
                  </a:outerShdw>
                </a:effectLst>
                <a:sym typeface="+mn-ea"/>
              </a:rPr>
              <a:t>输入：</a:t>
            </a:r>
            <a:r>
              <a:rPr lang="en-US" altLang="zh-CN">
                <a:solidFill>
                  <a:schemeClr val="accent1">
                    <a:lumMod val="75000"/>
                  </a:schemeClr>
                </a:solidFill>
                <a:effectLst>
                  <a:outerShdw blurRad="38100" dist="25400" dir="5400000" algn="ctr" rotWithShape="0">
                    <a:srgbClr val="6E747A">
                      <a:alpha val="43000"/>
                    </a:srgbClr>
                  </a:outerShdw>
                </a:effectLst>
                <a:sym typeface="+mn-ea"/>
              </a:rPr>
              <a:t>feature maps</a:t>
            </a:r>
            <a:r>
              <a:rPr lang="zh-CN" altLang="en-US">
                <a:solidFill>
                  <a:schemeClr val="accent1">
                    <a:lumMod val="75000"/>
                  </a:schemeClr>
                </a:solidFill>
                <a:effectLst>
                  <a:outerShdw blurRad="38100" dist="25400" dir="5400000" algn="ctr" rotWithShape="0">
                    <a:srgbClr val="6E747A">
                      <a:alpha val="43000"/>
                    </a:srgbClr>
                  </a:outerShdw>
                </a:effectLst>
                <a:sym typeface="+mn-ea"/>
              </a:rPr>
              <a:t>和建议</a:t>
            </a:r>
            <a:r>
              <a:rPr lang="en-US" altLang="zh-CN">
                <a:solidFill>
                  <a:schemeClr val="accent1">
                    <a:lumMod val="75000"/>
                  </a:schemeClr>
                </a:solidFill>
                <a:effectLst>
                  <a:outerShdw blurRad="38100" dist="25400" dir="5400000" algn="ctr" rotWithShape="0">
                    <a:srgbClr val="6E747A">
                      <a:alpha val="43000"/>
                    </a:srgbClr>
                  </a:outerShdw>
                </a:effectLst>
                <a:sym typeface="+mn-ea"/>
              </a:rPr>
              <a:t>(proposals)</a:t>
            </a:r>
            <a:r>
              <a:rPr lang="zh-CN" altLang="en-US">
                <a:solidFill>
                  <a:schemeClr val="accent1">
                    <a:lumMod val="75000"/>
                  </a:schemeClr>
                </a:solidFill>
                <a:effectLst>
                  <a:outerShdw blurRad="38100" dist="25400" dir="5400000" algn="ctr" rotWithShape="0">
                    <a:srgbClr val="6E747A">
                      <a:alpha val="43000"/>
                    </a:srgbClr>
                  </a:outerShdw>
                </a:effectLst>
                <a:sym typeface="+mn-ea"/>
              </a:rPr>
              <a:t>；综合这些信息提取建议特征</a:t>
            </a:r>
            <a:r>
              <a:rPr lang="en-US" altLang="zh-CN">
                <a:solidFill>
                  <a:schemeClr val="accent1">
                    <a:lumMod val="75000"/>
                  </a:schemeClr>
                </a:solidFill>
                <a:effectLst>
                  <a:outerShdw blurRad="38100" dist="25400" dir="5400000" algn="ctr" rotWithShape="0">
                    <a:srgbClr val="6E747A">
                      <a:alpha val="43000"/>
                    </a:srgbClr>
                  </a:outerShdw>
                </a:effectLst>
                <a:sym typeface="+mn-ea"/>
              </a:rPr>
              <a:t>(proposal feature maps)</a:t>
            </a:r>
            <a:endParaRPr lang="en-US" altLang="zh-CN">
              <a:solidFill>
                <a:schemeClr val="accent1">
                  <a:lumMod val="75000"/>
                </a:schemeClr>
              </a:solidFill>
              <a:effectLst>
                <a:outerShdw blurRad="38100" dist="25400" dir="5400000" algn="ctr" rotWithShape="0">
                  <a:srgbClr val="6E747A">
                    <a:alpha val="43000"/>
                  </a:srgbClr>
                </a:outerShdw>
              </a:effectLst>
              <a:sym typeface="+mn-ea"/>
            </a:endParaRPr>
          </a:p>
          <a:p>
            <a:r>
              <a:rPr lang="zh-CN" altLang="en-US">
                <a:solidFill>
                  <a:schemeClr val="accent1">
                    <a:lumMod val="75000"/>
                  </a:schemeClr>
                </a:solidFill>
                <a:effectLst>
                  <a:outerShdw blurRad="38100" dist="25400" dir="5400000" algn="ctr" rotWithShape="0">
                    <a:srgbClr val="6E747A">
                      <a:alpha val="43000"/>
                    </a:srgbClr>
                  </a:outerShdw>
                </a:effectLst>
                <a:sym typeface="+mn-ea"/>
              </a:rPr>
              <a:t>输出：固定长度的输出；</a:t>
            </a:r>
            <a:endParaRPr lang="zh-CN" altLang="en-US">
              <a:solidFill>
                <a:schemeClr val="accent1">
                  <a:lumMod val="75000"/>
                </a:schemeClr>
              </a:solidFill>
              <a:effectLst>
                <a:outerShdw blurRad="38100" dist="25400" dir="5400000" algn="ctr" rotWithShape="0">
                  <a:srgbClr val="6E747A">
                    <a:alpha val="43000"/>
                  </a:srgbClr>
                </a:outerShdw>
              </a:effectLst>
              <a:sym typeface="+mn-ea"/>
            </a:endParaRPr>
          </a:p>
        </p:txBody>
      </p:sp>
      <p:pic>
        <p:nvPicPr>
          <p:cNvPr id="7" name="图片 6"/>
          <p:cNvPicPr>
            <a:picLocks noChangeAspect="1"/>
          </p:cNvPicPr>
          <p:nvPr/>
        </p:nvPicPr>
        <p:blipFill>
          <a:blip r:embed="rId2"/>
          <a:stretch>
            <a:fillRect/>
          </a:stretch>
        </p:blipFill>
        <p:spPr>
          <a:xfrm>
            <a:off x="1621155" y="2799715"/>
            <a:ext cx="2699385" cy="2298700"/>
          </a:xfrm>
          <a:prstGeom prst="rect">
            <a:avLst/>
          </a:prstGeom>
        </p:spPr>
      </p:pic>
      <p:sp>
        <p:nvSpPr>
          <p:cNvPr id="9" name="文本框 8"/>
          <p:cNvSpPr txBox="1"/>
          <p:nvPr/>
        </p:nvSpPr>
        <p:spPr>
          <a:xfrm>
            <a:off x="4447540" y="2799715"/>
            <a:ext cx="3987165" cy="1198880"/>
          </a:xfrm>
          <a:prstGeom prst="rect">
            <a:avLst/>
          </a:prstGeom>
          <a:noFill/>
        </p:spPr>
        <p:txBody>
          <a:bodyPr wrap="square" rtlCol="0">
            <a:spAutoFit/>
          </a:bodyPr>
          <a:p>
            <a:r>
              <a:rPr>
                <a:solidFill>
                  <a:schemeClr val="accent1">
                    <a:lumMod val="75000"/>
                  </a:schemeClr>
                </a:solidFill>
                <a:effectLst>
                  <a:outerShdw blurRad="38100" dist="25400" dir="5400000" algn="ctr" rotWithShape="0">
                    <a:srgbClr val="6E747A">
                      <a:alpha val="43000"/>
                    </a:srgbClr>
                  </a:outerShdw>
                </a:effectLst>
                <a:sym typeface="+mn-ea"/>
              </a:rPr>
              <a:t>每个proposal水平和竖直都分为7份，对每一份都进行max pooling处理</a:t>
            </a:r>
            <a:r>
              <a:rPr lang="zh-CN">
                <a:solidFill>
                  <a:schemeClr val="accent1">
                    <a:lumMod val="75000"/>
                  </a:schemeClr>
                </a:solidFill>
                <a:effectLst>
                  <a:outerShdw blurRad="38100" dist="25400" dir="5400000" algn="ctr" rotWithShape="0">
                    <a:srgbClr val="6E747A">
                      <a:alpha val="43000"/>
                    </a:srgbClr>
                  </a:outerShdw>
                </a:effectLst>
                <a:sym typeface="+mn-ea"/>
              </a:rPr>
              <a:t>，输出结果都是7x7大小，实现了fixed-length output。</a:t>
            </a:r>
            <a:endParaRPr lang="zh-CN">
              <a:solidFill>
                <a:schemeClr val="accent1">
                  <a:lumMod val="75000"/>
                </a:schemeClr>
              </a:solidFill>
              <a:effectLst>
                <a:outerShdw blurRad="38100" dist="25400" dir="5400000" algn="ctr" rotWithShape="0">
                  <a:srgbClr val="6E747A">
                    <a:alpha val="43000"/>
                  </a:srgbClr>
                </a:outerShdw>
              </a:effectLst>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29544" y="73561"/>
            <a:ext cx="3859212" cy="645160"/>
          </a:xfrm>
          <a:prstGeom prst="rect">
            <a:avLst/>
          </a:prstGeom>
          <a:noFill/>
        </p:spPr>
        <p:txBody>
          <a:bodyPr wrap="square" rtlCol="0">
            <a:spAutoFit/>
          </a:bodyPr>
          <a:lstStyle/>
          <a:p>
            <a:pPr algn="l">
              <a:buClrTx/>
              <a:buSzTx/>
              <a:buNone/>
            </a:pPr>
            <a:r>
              <a:rPr lang="zh-CN" altLang="en-US" sz="3600">
                <a:sym typeface="+mn-ea"/>
              </a:rPr>
              <a:t>Classification</a:t>
            </a:r>
            <a:endParaRPr lang="zh-CN" altLang="en-US" sz="3600">
              <a:sym typeface="+mn-ea"/>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stretch>
            <a:fillRect/>
          </a:stretch>
        </p:blipFill>
        <p:spPr>
          <a:xfrm>
            <a:off x="1621155" y="720090"/>
            <a:ext cx="7506335" cy="41243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2" name="TextBox 41"/>
          <p:cNvSpPr txBox="1"/>
          <p:nvPr/>
        </p:nvSpPr>
        <p:spPr>
          <a:xfrm>
            <a:off x="1729544" y="73561"/>
            <a:ext cx="3859212" cy="645160"/>
          </a:xfrm>
          <a:prstGeom prst="rect">
            <a:avLst/>
          </a:prstGeom>
          <a:noFill/>
        </p:spPr>
        <p:txBody>
          <a:bodyPr wrap="square" rtlCol="0">
            <a:spAutoFit/>
          </a:bodyPr>
          <a:lstStyle/>
          <a:p>
            <a:pPr algn="l">
              <a:buClrTx/>
              <a:buSzTx/>
              <a:buNone/>
            </a:pPr>
            <a:r>
              <a:rPr lang="zh-CN" altLang="en-US" sz="3600">
                <a:sym typeface="+mn-ea"/>
              </a:rPr>
              <a:t>Classification</a:t>
            </a:r>
            <a:endParaRPr lang="zh-CN" altLang="en-US" sz="3600">
              <a:sym typeface="+mn-ea"/>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621155" y="720090"/>
            <a:ext cx="4417060" cy="1733550"/>
          </a:xfrm>
          <a:prstGeom prst="rect">
            <a:avLst/>
          </a:prstGeom>
        </p:spPr>
      </p:pic>
      <p:sp>
        <p:nvSpPr>
          <p:cNvPr id="5" name="文本框 4"/>
          <p:cNvSpPr txBox="1"/>
          <p:nvPr/>
        </p:nvSpPr>
        <p:spPr>
          <a:xfrm>
            <a:off x="6171565" y="812800"/>
            <a:ext cx="2895600" cy="922020"/>
          </a:xfrm>
          <a:prstGeom prst="rect">
            <a:avLst/>
          </a:prstGeom>
          <a:noFill/>
        </p:spPr>
        <p:txBody>
          <a:bodyPr wrap="square" rtlCol="0">
            <a:spAutoFit/>
          </a:bodyPr>
          <a:p>
            <a:r>
              <a:rPr lang="zh-CN" altLang="en-US"/>
              <a:t>输入：PoI Pooling获取到7x7=49大小的proposal feature maps</a:t>
            </a:r>
            <a:endParaRPr lang="zh-CN" altLang="en-US"/>
          </a:p>
        </p:txBody>
      </p:sp>
      <p:sp>
        <p:nvSpPr>
          <p:cNvPr id="8" name="文本框 7"/>
          <p:cNvSpPr txBox="1"/>
          <p:nvPr/>
        </p:nvSpPr>
        <p:spPr>
          <a:xfrm>
            <a:off x="6171565" y="1734820"/>
            <a:ext cx="2895600" cy="922020"/>
          </a:xfrm>
          <a:prstGeom prst="rect">
            <a:avLst/>
          </a:prstGeom>
          <a:noFill/>
        </p:spPr>
        <p:txBody>
          <a:bodyPr wrap="square" rtlCol="0">
            <a:spAutoFit/>
          </a:bodyPr>
          <a:p>
            <a:r>
              <a:rPr lang="zh-CN" altLang="en-US"/>
              <a:t>输出：每个proposal的位置偏移量bbox_pred、属于哪个类别的</a:t>
            </a:r>
            <a:r>
              <a:rPr lang="zh-CN" altLang="en-US">
                <a:sym typeface="+mn-ea"/>
              </a:rPr>
              <a:t>概率向量</a:t>
            </a:r>
            <a:r>
              <a:rPr lang="zh-CN" altLang="en-US"/>
              <a:t>cls_prob</a:t>
            </a:r>
            <a:endParaRPr lang="zh-CN" altLang="en-US"/>
          </a:p>
        </p:txBody>
      </p:sp>
      <p:sp>
        <p:nvSpPr>
          <p:cNvPr id="10" name="文本框 9"/>
          <p:cNvSpPr txBox="1"/>
          <p:nvPr/>
        </p:nvSpPr>
        <p:spPr>
          <a:xfrm>
            <a:off x="1729740" y="2806700"/>
            <a:ext cx="7286625" cy="1353185"/>
          </a:xfrm>
          <a:prstGeom prst="rect">
            <a:avLst/>
          </a:prstGeom>
          <a:noFill/>
        </p:spPr>
        <p:txBody>
          <a:bodyPr wrap="square" rtlCol="0">
            <a:spAutoFit/>
          </a:bodyPr>
          <a:p>
            <a:r>
              <a:rPr lang="zh-CN" altLang="en-US" sz="2800"/>
              <a:t>处理</a:t>
            </a:r>
            <a:r>
              <a:rPr lang="zh-CN" altLang="en-US"/>
              <a:t>：</a:t>
            </a:r>
            <a:endParaRPr lang="en-US" altLang="zh-CN"/>
          </a:p>
          <a:p>
            <a:r>
              <a:rPr lang="en-US" altLang="zh-CN"/>
              <a:t>1.</a:t>
            </a:r>
            <a:r>
              <a:rPr lang="zh-CN" altLang="en-US"/>
              <a:t>通过全连接和softmax对proposals进行分类</a:t>
            </a:r>
            <a:endParaRPr lang="zh-CN" altLang="en-US"/>
          </a:p>
          <a:p>
            <a:endParaRPr lang="zh-CN" altLang="en-US"/>
          </a:p>
          <a:p>
            <a:r>
              <a:rPr lang="en-US" altLang="zh-CN"/>
              <a:t>2.</a:t>
            </a:r>
            <a:r>
              <a:rPr lang="zh-CN" altLang="en-US"/>
              <a:t>再次对proposals进行bounding box regression，获取更高精度的rect box</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779912" cy="5143500"/>
          </a:xfrm>
          <a:prstGeom prst="rect">
            <a:avLst/>
          </a:prstGeom>
          <a:solidFill>
            <a:srgbClr val="6B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5936" y="1773787"/>
            <a:ext cx="3449320" cy="583565"/>
          </a:xfrm>
          <a:prstGeom prst="rect">
            <a:avLst/>
          </a:prstGeom>
          <a:noFill/>
        </p:spPr>
        <p:txBody>
          <a:bodyPr wrap="none" rtlCol="0">
            <a:spAutoFit/>
          </a:bodyPr>
          <a:lstStyle/>
          <a:p>
            <a:r>
              <a:rPr lang="zh-CN" altLang="en-US" sz="3200" b="1" dirty="0">
                <a:latin typeface="方正兰亭细黑_GBK" panose="02000000000000000000" pitchFamily="2" charset="-122"/>
                <a:ea typeface="方正兰亭细黑_GBK" panose="02000000000000000000" pitchFamily="2" charset="-122"/>
              </a:rPr>
              <a:t>模型的训练和测试</a:t>
            </a:r>
            <a:endParaRPr lang="zh-CN" altLang="en-US" sz="3200" b="1" dirty="0">
              <a:latin typeface="方正兰亭细黑_GBK" panose="02000000000000000000" pitchFamily="2" charset="-122"/>
              <a:ea typeface="方正兰亭细黑_GBK" panose="02000000000000000000" pitchFamily="2" charset="-122"/>
            </a:endParaRPr>
          </a:p>
        </p:txBody>
      </p:sp>
      <p:sp>
        <p:nvSpPr>
          <p:cNvPr id="13" name="TextBox 12"/>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第四部分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KSO_Shape"/>
            <p:cNvSpPr/>
            <p:nvPr/>
          </p:nvSpPr>
          <p:spPr bwMode="auto">
            <a:xfrm>
              <a:off x="2573935" y="1804771"/>
              <a:ext cx="695127" cy="5908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6BA42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6" name="TextBox 15"/>
          <p:cNvSpPr txBox="1"/>
          <p:nvPr/>
        </p:nvSpPr>
        <p:spPr>
          <a:xfrm>
            <a:off x="4423535" y="2520404"/>
            <a:ext cx="1554480" cy="36830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数据集的介绍</a:t>
            </a:r>
            <a:endParaRPr lang="zh-CN" altLang="en-US" dirty="0">
              <a:latin typeface="方正兰亭细黑_GBK" panose="02000000000000000000" pitchFamily="2" charset="-122"/>
              <a:ea typeface="方正兰亭细黑_GBK" panose="02000000000000000000" pitchFamily="2" charset="-122"/>
            </a:endParaRPr>
          </a:p>
        </p:txBody>
      </p:sp>
      <p:sp>
        <p:nvSpPr>
          <p:cNvPr id="17" name="TextBox 16"/>
          <p:cNvSpPr txBox="1"/>
          <p:nvPr/>
        </p:nvSpPr>
        <p:spPr>
          <a:xfrm>
            <a:off x="4423535" y="3070276"/>
            <a:ext cx="1325880" cy="36830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模型的训练</a:t>
            </a:r>
            <a:endParaRPr lang="en-US" altLang="zh-CN" dirty="0">
              <a:latin typeface="方正兰亭细黑_GBK" panose="02000000000000000000" pitchFamily="2" charset="-122"/>
              <a:ea typeface="方正兰亭细黑_GBK" panose="02000000000000000000" pitchFamily="2" charset="-122"/>
            </a:endParaRPr>
          </a:p>
        </p:txBody>
      </p:sp>
      <p:sp>
        <p:nvSpPr>
          <p:cNvPr id="18" name="TextBox 17"/>
          <p:cNvSpPr txBox="1"/>
          <p:nvPr/>
        </p:nvSpPr>
        <p:spPr>
          <a:xfrm>
            <a:off x="4404485" y="3620783"/>
            <a:ext cx="1325880" cy="36830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模型的测试</a:t>
            </a:r>
            <a:endParaRPr lang="zh-CN" altLang="en-US" dirty="0">
              <a:latin typeface="方正兰亭细黑_GBK" panose="02000000000000000000" pitchFamily="2" charset="-122"/>
              <a:ea typeface="方正兰亭细黑_GBK" panose="02000000000000000000" pitchFamily="2" charset="-122"/>
            </a:endParaRPr>
          </a:p>
        </p:txBody>
      </p:sp>
      <p:sp>
        <p:nvSpPr>
          <p:cNvPr id="19" name="TextBox 18"/>
          <p:cNvSpPr txBox="1"/>
          <p:nvPr/>
        </p:nvSpPr>
        <p:spPr>
          <a:xfrm>
            <a:off x="4423535" y="4196690"/>
            <a:ext cx="1554480" cy="36830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测试结果分析</a:t>
            </a:r>
            <a:endParaRPr lang="zh-CN" altLang="en-US" dirty="0">
              <a:latin typeface="方正兰亭细黑_GBK" panose="02000000000000000000" pitchFamily="2" charset="-122"/>
              <a:ea typeface="方正兰亭细黑_GBK" panose="02000000000000000000" pitchFamily="2" charset="-122"/>
            </a:endParaRPr>
          </a:p>
        </p:txBody>
      </p:sp>
      <p:sp>
        <p:nvSpPr>
          <p:cNvPr id="24" name="椭圆 23"/>
          <p:cNvSpPr/>
          <p:nvPr/>
        </p:nvSpPr>
        <p:spPr>
          <a:xfrm>
            <a:off x="4129647" y="2566952"/>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129647" y="3117345"/>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129647" y="3667103"/>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4129647" y="4242896"/>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p:tgtEl>
                                          <p:spTgt spid="26"/>
                                        </p:tgtEl>
                                        <p:attrNameLst>
                                          <p:attrName>ppt_x</p:attrName>
                                        </p:attrNameLst>
                                      </p:cBhvr>
                                      <p:tavLst>
                                        <p:tav tm="0">
                                          <p:val>
                                            <p:strVal val="#ppt_x-#ppt_w*1.125000"/>
                                          </p:val>
                                        </p:tav>
                                        <p:tav tm="100000">
                                          <p:val>
                                            <p:strVal val="#ppt_x"/>
                                          </p:val>
                                        </p:tav>
                                      </p:tavLst>
                                    </p:anim>
                                    <p:animEffect transition="in" filter="wipe(right)">
                                      <p:cBhvr>
                                        <p:cTn id="35" dur="500"/>
                                        <p:tgtEl>
                                          <p:spTgt spid="26"/>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p:tgtEl>
                                          <p:spTgt spid="27"/>
                                        </p:tgtEl>
                                        <p:attrNameLst>
                                          <p:attrName>ppt_x</p:attrName>
                                        </p:attrNameLst>
                                      </p:cBhvr>
                                      <p:tavLst>
                                        <p:tav tm="0">
                                          <p:val>
                                            <p:strVal val="#ppt_x-#ppt_w*1.125000"/>
                                          </p:val>
                                        </p:tav>
                                        <p:tav tm="100000">
                                          <p:val>
                                            <p:strVal val="#ppt_x"/>
                                          </p:val>
                                        </p:tav>
                                      </p:tavLst>
                                    </p:anim>
                                    <p:animEffect transition="in" filter="wipe(right)">
                                      <p:cBhvr>
                                        <p:cTn id="39" dur="500"/>
                                        <p:tgtEl>
                                          <p:spTgt spid="27"/>
                                        </p:tgtEl>
                                      </p:cBhvr>
                                    </p:animEffect>
                                  </p:childTnLst>
                                </p:cTn>
                              </p:par>
                              <p:par>
                                <p:cTn id="40" presetID="12" presetClass="entr" presetSubtype="8" fill="hold" grpId="0" nodeType="withEffect">
                                  <p:stCondLst>
                                    <p:cond delay="30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p:tgtEl>
                                          <p:spTgt spid="16"/>
                                        </p:tgtEl>
                                        <p:attrNameLst>
                                          <p:attrName>ppt_x</p:attrName>
                                        </p:attrNameLst>
                                      </p:cBhvr>
                                      <p:tavLst>
                                        <p:tav tm="0">
                                          <p:val>
                                            <p:strVal val="#ppt_x-#ppt_w*1.125000"/>
                                          </p:val>
                                        </p:tav>
                                        <p:tav tm="100000">
                                          <p:val>
                                            <p:strVal val="#ppt_x"/>
                                          </p:val>
                                        </p:tav>
                                      </p:tavLst>
                                    </p:anim>
                                    <p:animEffect transition="in" filter="wipe(right)">
                                      <p:cBhvr>
                                        <p:cTn id="43" dur="500"/>
                                        <p:tgtEl>
                                          <p:spTgt spid="16"/>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p:tgtEl>
                                          <p:spTgt spid="17"/>
                                        </p:tgtEl>
                                        <p:attrNameLst>
                                          <p:attrName>ppt_x</p:attrName>
                                        </p:attrNameLst>
                                      </p:cBhvr>
                                      <p:tavLst>
                                        <p:tav tm="0">
                                          <p:val>
                                            <p:strVal val="#ppt_x-#ppt_w*1.125000"/>
                                          </p:val>
                                        </p:tav>
                                        <p:tav tm="100000">
                                          <p:val>
                                            <p:strVal val="#ppt_x"/>
                                          </p:val>
                                        </p:tav>
                                      </p:tavLst>
                                    </p:anim>
                                    <p:animEffect transition="in" filter="wipe(right)">
                                      <p:cBhvr>
                                        <p:cTn id="47" dur="500"/>
                                        <p:tgtEl>
                                          <p:spTgt spid="17"/>
                                        </p:tgtEl>
                                      </p:cBhvr>
                                    </p:animEffect>
                                  </p:childTnLst>
                                </p:cTn>
                              </p:par>
                              <p:par>
                                <p:cTn id="48" presetID="12" presetClass="entr" presetSubtype="8" fill="hold" grpId="0" nodeType="withEffect">
                                  <p:stCondLst>
                                    <p:cond delay="30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p:tgtEl>
                                          <p:spTgt spid="18"/>
                                        </p:tgtEl>
                                        <p:attrNameLst>
                                          <p:attrName>ppt_x</p:attrName>
                                        </p:attrNameLst>
                                      </p:cBhvr>
                                      <p:tavLst>
                                        <p:tav tm="0">
                                          <p:val>
                                            <p:strVal val="#ppt_x-#ppt_w*1.125000"/>
                                          </p:val>
                                        </p:tav>
                                        <p:tav tm="100000">
                                          <p:val>
                                            <p:strVal val="#ppt_x"/>
                                          </p:val>
                                        </p:tav>
                                      </p:tavLst>
                                    </p:anim>
                                    <p:animEffect transition="in" filter="wipe(right)">
                                      <p:cBhvr>
                                        <p:cTn id="51" dur="500"/>
                                        <p:tgtEl>
                                          <p:spTgt spid="18"/>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p:tgtEl>
                                          <p:spTgt spid="19"/>
                                        </p:tgtEl>
                                        <p:attrNameLst>
                                          <p:attrName>ppt_x</p:attrName>
                                        </p:attrNameLst>
                                      </p:cBhvr>
                                      <p:tavLst>
                                        <p:tav tm="0">
                                          <p:val>
                                            <p:strVal val="#ppt_x-#ppt_w*1.125000"/>
                                          </p:val>
                                        </p:tav>
                                        <p:tav tm="100000">
                                          <p:val>
                                            <p:strVal val="#ppt_x"/>
                                          </p:val>
                                        </p:tav>
                                      </p:tavLst>
                                    </p:anim>
                                    <p:animEffect transition="in" filter="wipe(right)">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3" grpId="0"/>
      <p:bldP spid="16" grpId="0"/>
      <p:bldP spid="17" grpId="0"/>
      <p:bldP spid="18" grpId="0"/>
      <p:bldP spid="19" grpId="0"/>
      <p:bldP spid="24" grpId="0" bldLvl="0" animBg="1"/>
      <p:bldP spid="25" grpId="0" bldLvl="0" animBg="1"/>
      <p:bldP spid="26" grpId="0" bldLvl="0" animBg="1"/>
      <p:bldP spid="2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116" name="TextBox 115"/>
          <p:cNvSpPr txBox="1"/>
          <p:nvPr/>
        </p:nvSpPr>
        <p:spPr>
          <a:xfrm>
            <a:off x="1737995" y="2977515"/>
            <a:ext cx="6586220" cy="1846580"/>
          </a:xfrm>
          <a:prstGeom prst="rect">
            <a:avLst/>
          </a:prstGeom>
          <a:noFill/>
        </p:spPr>
        <p:txBody>
          <a:bodyPr wrap="square" lIns="0" tIns="0" rIns="0" bIns="0" rtlCol="0">
            <a:spAutoFit/>
          </a:bodyPr>
          <a:lstStyle/>
          <a:p>
            <a:pPr algn="l" fontAlgn="auto">
              <a:lnSpc>
                <a:spcPct val="150000"/>
              </a:lnSpc>
            </a:pPr>
            <a:r>
              <a:rPr lang="en-US" altLang="zh-CN" sz="1000" dirty="0">
                <a:solidFill>
                  <a:schemeClr val="tx1">
                    <a:lumMod val="65000"/>
                    <a:lumOff val="35000"/>
                  </a:schemeClr>
                </a:solidFill>
                <a:latin typeface="Times New Roman" panose="02020603050405020304" charset="0"/>
                <a:ea typeface="微软雅黑" panose="020B0503020204020204" pitchFamily="34" charset="-122"/>
                <a:cs typeface="Times New Roman" panose="02020603050405020304" charset="0"/>
              </a:rPr>
              <a:t>       </a:t>
            </a:r>
            <a:r>
              <a:rPr lang="en-US" altLang="zh-CN" sz="1600" dirty="0">
                <a:latin typeface="Times New Roman" panose="02020603050405020304" charset="0"/>
                <a:ea typeface="方正兰亭细黑_GBK_M" panose="02010600010101010101" pitchFamily="2" charset="2"/>
                <a:cs typeface="Times New Roman" panose="02020603050405020304" charset="0"/>
              </a:rPr>
              <a:t>该数据集采用车载摄像头进行拍摄，拍摄时长约为10小时左右，视频的分辨率为640x480,30帧/s，标注了约250000帧（约137分钟），350000个矩形框，2300个行人。</a:t>
            </a:r>
            <a:endParaRPr lang="en-US" altLang="zh-CN" sz="1600" dirty="0">
              <a:latin typeface="Times New Roman" panose="02020603050405020304" charset="0"/>
              <a:ea typeface="方正兰亭细黑_GBK_M" panose="02010600010101010101" pitchFamily="2" charset="2"/>
              <a:cs typeface="Times New Roman" panose="02020603050405020304" charset="0"/>
            </a:endParaRPr>
          </a:p>
          <a:p>
            <a:pPr algn="l" fontAlgn="auto">
              <a:lnSpc>
                <a:spcPct val="150000"/>
              </a:lnSpc>
            </a:pPr>
            <a:r>
              <a:rPr lang="en-US" altLang="zh-CN" sz="1600" dirty="0">
                <a:latin typeface="Times New Roman" panose="02020603050405020304" charset="0"/>
                <a:ea typeface="方正兰亭细黑_GBK_M" panose="02010600010101010101" pitchFamily="2" charset="2"/>
                <a:cs typeface="Times New Roman" panose="02020603050405020304" charset="0"/>
              </a:rPr>
              <a:t>      数据集分为 set00 -- set10，其中 set00 -- set05 </a:t>
            </a:r>
            <a:r>
              <a:rPr lang="zh-CN" altLang="en-US" sz="1600" dirty="0">
                <a:latin typeface="Times New Roman" panose="02020603050405020304" charset="0"/>
                <a:ea typeface="方正兰亭细黑_GBK_M" panose="02010600010101010101" pitchFamily="2" charset="2"/>
                <a:cs typeface="Times New Roman" panose="02020603050405020304" charset="0"/>
              </a:rPr>
              <a:t>为</a:t>
            </a:r>
            <a:r>
              <a:rPr lang="en-US" altLang="zh-CN" sz="1600" dirty="0">
                <a:latin typeface="Times New Roman" panose="02020603050405020304" charset="0"/>
                <a:ea typeface="方正兰亭细黑_GBK_M" panose="02010600010101010101" pitchFamily="2" charset="2"/>
                <a:cs typeface="Times New Roman" panose="02020603050405020304" charset="0"/>
              </a:rPr>
              <a:t>训练集，set06 -- set10 </a:t>
            </a:r>
            <a:r>
              <a:rPr lang="zh-CN" altLang="en-US" sz="1600" dirty="0">
                <a:latin typeface="Times New Roman" panose="02020603050405020304" charset="0"/>
                <a:ea typeface="方正兰亭细黑_GBK_M" panose="02010600010101010101" pitchFamily="2" charset="2"/>
                <a:cs typeface="Times New Roman" panose="02020603050405020304" charset="0"/>
              </a:rPr>
              <a:t>为</a:t>
            </a:r>
            <a:r>
              <a:rPr lang="en-US" altLang="zh-CN" sz="1600" dirty="0">
                <a:latin typeface="Times New Roman" panose="02020603050405020304" charset="0"/>
                <a:ea typeface="方正兰亭细黑_GBK_M" panose="02010600010101010101" pitchFamily="2" charset="2"/>
                <a:cs typeface="Times New Roman" panose="02020603050405020304" charset="0"/>
              </a:rPr>
              <a:t>测试集。</a:t>
            </a:r>
            <a:endParaRPr lang="en-US" altLang="zh-CN" sz="1600" dirty="0">
              <a:latin typeface="Times New Roman" panose="02020603050405020304" charset="0"/>
              <a:ea typeface="方正兰亭细黑_GBK_M" panose="02010600010101010101" pitchFamily="2" charset="2"/>
              <a:cs typeface="Times New Roman" panose="02020603050405020304" charset="0"/>
            </a:endParaRPr>
          </a:p>
        </p:txBody>
      </p:sp>
      <p:sp>
        <p:nvSpPr>
          <p:cNvPr id="117" name="TextBox 116"/>
          <p:cNvSpPr txBox="1"/>
          <p:nvPr/>
        </p:nvSpPr>
        <p:spPr>
          <a:xfrm>
            <a:off x="1738073" y="2624799"/>
            <a:ext cx="2322652" cy="245745"/>
          </a:xfrm>
          <a:prstGeom prst="rect">
            <a:avLst/>
          </a:prstGeom>
          <a:noFill/>
        </p:spPr>
        <p:txBody>
          <a:bodyPr wrap="square" lIns="0" tIns="0" rIns="0" bIns="0" rtlCol="0">
            <a:spAutoFit/>
          </a:bodyPr>
          <a:lstStyle/>
          <a:p>
            <a:pPr algn="l"/>
            <a:r>
              <a:rPr lang="en-US" altLang="zh-CN" sz="1600" b="1" dirty="0">
                <a:solidFill>
                  <a:srgbClr val="F2B800"/>
                </a:solidFill>
                <a:latin typeface="微软雅黑" panose="020B0503020204020204" pitchFamily="34" charset="-122"/>
                <a:ea typeface="微软雅黑" panose="020B0503020204020204" pitchFamily="34" charset="-122"/>
              </a:rPr>
              <a:t> </a:t>
            </a:r>
            <a:r>
              <a:rPr lang="zh-CN" altLang="en-US" sz="1600" b="1" dirty="0">
                <a:solidFill>
                  <a:srgbClr val="6BA42C"/>
                </a:solidFill>
                <a:latin typeface="微软雅黑" panose="020B0503020204020204" pitchFamily="34" charset="-122"/>
                <a:ea typeface="微软雅黑" panose="020B0503020204020204" pitchFamily="34" charset="-122"/>
              </a:rPr>
              <a:t>二、数据集构成</a:t>
            </a:r>
            <a:endParaRPr lang="zh-CN" altLang="en-US" sz="1600" b="1" dirty="0">
              <a:solidFill>
                <a:srgbClr val="6BA42C"/>
              </a:solidFill>
              <a:latin typeface="微软雅黑" panose="020B0503020204020204" pitchFamily="34" charset="-122"/>
              <a:ea typeface="微软雅黑" panose="020B0503020204020204" pitchFamily="34" charset="-122"/>
            </a:endParaRPr>
          </a:p>
        </p:txBody>
      </p:sp>
      <p:sp>
        <p:nvSpPr>
          <p:cNvPr id="118" name="TextBox 117"/>
          <p:cNvSpPr txBox="1"/>
          <p:nvPr/>
        </p:nvSpPr>
        <p:spPr>
          <a:xfrm>
            <a:off x="1737360" y="1532890"/>
            <a:ext cx="6586220" cy="1107440"/>
          </a:xfrm>
          <a:prstGeom prst="rect">
            <a:avLst/>
          </a:prstGeom>
          <a:noFill/>
        </p:spPr>
        <p:txBody>
          <a:bodyPr wrap="square" lIns="0" tIns="0" rIns="0" bIns="0" rtlCol="0">
            <a:spAutoFit/>
          </a:bodyPr>
          <a:lstStyle/>
          <a:p>
            <a:pPr algn="l" fontAlgn="auto">
              <a:lnSpc>
                <a:spcPct val="150000"/>
              </a:lnSpc>
              <a:buNone/>
            </a:pPr>
            <a:r>
              <a:rPr lang="en-US" altLang="zh-CN" sz="1000" dirty="0">
                <a:solidFill>
                  <a:schemeClr val="tx1">
                    <a:lumMod val="65000"/>
                    <a:lumOff val="35000"/>
                  </a:schemeClr>
                </a:solidFill>
                <a:latin typeface="Times New Roman" panose="02020603050405020304" charset="0"/>
                <a:ea typeface="微软雅黑" panose="020B0503020204020204" pitchFamily="34" charset="-122"/>
                <a:cs typeface="Times New Roman" panose="02020603050405020304" charset="0"/>
              </a:rPr>
              <a:t>       </a:t>
            </a:r>
            <a:r>
              <a:rPr lang="en-US" altLang="zh-CN" sz="1600" dirty="0">
                <a:latin typeface="Times New Roman" panose="02020603050405020304" charset="0"/>
                <a:ea typeface="方正兰亭细黑_GBK_M" panose="02010600010101010101" pitchFamily="2" charset="2"/>
                <a:cs typeface="Times New Roman" panose="02020603050405020304" charset="0"/>
              </a:rPr>
              <a:t>本次数据集采用的是Caltech数据集，由加州理工大学制作完成。该数据集包括训练集和测试集，其中数据是seq格式，标签是vbb（video bounding box）格式的。</a:t>
            </a:r>
            <a:endParaRPr lang="en-US" altLang="zh-CN" sz="1600" dirty="0">
              <a:latin typeface="Times New Roman" panose="02020603050405020304" charset="0"/>
              <a:ea typeface="方正兰亭细黑_GBK_M" panose="02010600010101010101" pitchFamily="2" charset="2"/>
              <a:cs typeface="Times New Roman" panose="02020603050405020304" charset="0"/>
            </a:endParaRPr>
          </a:p>
        </p:txBody>
      </p:sp>
      <p:sp>
        <p:nvSpPr>
          <p:cNvPr id="119" name="TextBox 118"/>
          <p:cNvSpPr txBox="1"/>
          <p:nvPr/>
        </p:nvSpPr>
        <p:spPr>
          <a:xfrm>
            <a:off x="1736725" y="1177925"/>
            <a:ext cx="1524635" cy="245745"/>
          </a:xfrm>
          <a:prstGeom prst="rect">
            <a:avLst/>
          </a:prstGeom>
          <a:noFill/>
        </p:spPr>
        <p:txBody>
          <a:bodyPr wrap="square" lIns="0" tIns="0" rIns="0" bIns="0" rtlCol="0">
            <a:spAutoFit/>
          </a:bodyPr>
          <a:lstStyle/>
          <a:p>
            <a:pPr algn="r"/>
            <a:r>
              <a:rPr lang="zh-CN" altLang="en-US" sz="1600" b="1" dirty="0">
                <a:solidFill>
                  <a:srgbClr val="6BA42C"/>
                </a:solidFill>
                <a:latin typeface="微软雅黑" panose="020B0503020204020204" pitchFamily="34" charset="-122"/>
                <a:ea typeface="微软雅黑" panose="020B0503020204020204" pitchFamily="34" charset="-122"/>
              </a:rPr>
              <a:t>一、数据集简介</a:t>
            </a:r>
            <a:endParaRPr lang="zh-CN" altLang="en-US" sz="1600" b="1" dirty="0">
              <a:solidFill>
                <a:srgbClr val="6BA42C"/>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数据集介绍</a:t>
            </a:r>
            <a:endParaRPr lang="zh-CN" altLang="en-US" sz="3600" b="1" dirty="0">
              <a:latin typeface="方正兰亭黑简体" panose="02000000000000000000" pitchFamily="2" charset="-122"/>
              <a:ea typeface="方正兰亭黑简体" panose="020000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2000" fill="hold">
                                          <p:stCondLst>
                                            <p:cond delay="0"/>
                                          </p:stCondLst>
                                        </p:cTn>
                                        <p:tgtEl>
                                          <p:spTgt spid="119"/>
                                        </p:tgtEl>
                                        <p:attrNameLst>
                                          <p:attrName>style.visibility</p:attrName>
                                        </p:attrNameLst>
                                      </p:cBhvr>
                                      <p:to>
                                        <p:strVal val="visible"/>
                                      </p:to>
                                    </p:set>
                                    <p:animEffect transition="in" filter="wipe(left)">
                                      <p:cBhvr>
                                        <p:cTn id="7" dur="2000"/>
                                        <p:tgtEl>
                                          <p:spTgt spid="119"/>
                                        </p:tgtEl>
                                      </p:cBhvr>
                                    </p:animEffect>
                                  </p:childTnLst>
                                </p:cTn>
                              </p:par>
                              <p:par>
                                <p:cTn id="8" presetID="22" presetClass="entr" presetSubtype="8" fill="hold" grpId="0" nodeType="withEffect">
                                  <p:stCondLst>
                                    <p:cond delay="0"/>
                                  </p:stCondLst>
                                  <p:childTnLst>
                                    <p:set>
                                      <p:cBhvr>
                                        <p:cTn id="9" dur="1000" fill="hold">
                                          <p:stCondLst>
                                            <p:cond delay="0"/>
                                          </p:stCondLst>
                                        </p:cTn>
                                        <p:tgtEl>
                                          <p:spTgt spid="118"/>
                                        </p:tgtEl>
                                        <p:attrNameLst>
                                          <p:attrName>style.visibility</p:attrName>
                                        </p:attrNameLst>
                                      </p:cBhvr>
                                      <p:to>
                                        <p:strVal val="visible"/>
                                      </p:to>
                                    </p:set>
                                    <p:animEffect transition="in" filter="wipe(left)">
                                      <p:cBhvr>
                                        <p:cTn id="10" dur="1000"/>
                                        <p:tgtEl>
                                          <p:spTgt spid="118"/>
                                        </p:tgtEl>
                                      </p:cBhvr>
                                    </p:animEffec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2000" fill="hold">
                                          <p:stCondLst>
                                            <p:cond delay="0"/>
                                          </p:stCondLst>
                                        </p:cTn>
                                        <p:tgtEl>
                                          <p:spTgt spid="117"/>
                                        </p:tgtEl>
                                        <p:attrNameLst>
                                          <p:attrName>style.visibility</p:attrName>
                                        </p:attrNameLst>
                                      </p:cBhvr>
                                      <p:to>
                                        <p:strVal val="visible"/>
                                      </p:to>
                                    </p:set>
                                    <p:animEffect transition="in" filter="wipe(left)">
                                      <p:cBhvr>
                                        <p:cTn id="14" dur="2000"/>
                                        <p:tgtEl>
                                          <p:spTgt spid="117"/>
                                        </p:tgtEl>
                                      </p:cBhvr>
                                    </p:animEffect>
                                  </p:childTnLst>
                                </p:cTn>
                              </p:par>
                              <p:par>
                                <p:cTn id="15" presetID="22" presetClass="entr" presetSubtype="8" fill="hold" grpId="0" nodeType="withEffect">
                                  <p:stCondLst>
                                    <p:cond delay="0"/>
                                  </p:stCondLst>
                                  <p:childTnLst>
                                    <p:set>
                                      <p:cBhvr>
                                        <p:cTn id="16" dur="1000" fill="hold">
                                          <p:stCondLst>
                                            <p:cond delay="0"/>
                                          </p:stCondLst>
                                        </p:cTn>
                                        <p:tgtEl>
                                          <p:spTgt spid="116"/>
                                        </p:tgtEl>
                                        <p:attrNameLst>
                                          <p:attrName>style.visibility</p:attrName>
                                        </p:attrNameLst>
                                      </p:cBhvr>
                                      <p:to>
                                        <p:strVal val="visible"/>
                                      </p:to>
                                    </p:set>
                                    <p:animEffect transition="in" filter="wipe(left)">
                                      <p:cBhvr>
                                        <p:cTn id="17"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Box 131"/>
          <p:cNvSpPr txBox="1"/>
          <p:nvPr/>
        </p:nvSpPr>
        <p:spPr>
          <a:xfrm>
            <a:off x="1914102" y="848503"/>
            <a:ext cx="1605280" cy="337185"/>
          </a:xfrm>
          <a:prstGeom prst="rect">
            <a:avLst/>
          </a:prstGeom>
          <a:noFill/>
        </p:spPr>
        <p:txBody>
          <a:bodyPr wrap="none" rtlCol="0">
            <a:spAutoFit/>
          </a:bodyPr>
          <a:lstStyle/>
          <a:p>
            <a:r>
              <a:rPr lang="zh-CN" altLang="en-US" sz="1600" b="1" dirty="0">
                <a:solidFill>
                  <a:srgbClr val="6BA42C"/>
                </a:solidFill>
                <a:latin typeface="微软雅黑" panose="020B0503020204020204" pitchFamily="34" charset="-122"/>
                <a:ea typeface="微软雅黑" panose="020B0503020204020204" pitchFamily="34" charset="-122"/>
              </a:rPr>
              <a:t>三、数据集转化</a:t>
            </a:r>
            <a:endParaRPr lang="zh-CN" altLang="en-US" sz="1600" b="1" dirty="0">
              <a:solidFill>
                <a:srgbClr val="6BA42C"/>
              </a:solidFill>
              <a:latin typeface="微软雅黑" panose="020B0503020204020204" pitchFamily="34" charset="-122"/>
              <a:ea typeface="微软雅黑" panose="020B0503020204020204" pitchFamily="34" charset="-122"/>
            </a:endParaRPr>
          </a:p>
        </p:txBody>
      </p:sp>
      <p:sp>
        <p:nvSpPr>
          <p:cNvPr id="133" name="TextBox 132"/>
          <p:cNvSpPr txBox="1"/>
          <p:nvPr/>
        </p:nvSpPr>
        <p:spPr>
          <a:xfrm>
            <a:off x="1772920" y="1257935"/>
            <a:ext cx="6965950" cy="1322070"/>
          </a:xfrm>
          <a:prstGeom prst="rect">
            <a:avLst/>
          </a:prstGeom>
          <a:noFill/>
        </p:spPr>
        <p:txBody>
          <a:bodyPr wrap="square" rtlCol="0">
            <a:spAutoFit/>
          </a:bodyPr>
          <a:lstStyle/>
          <a:p>
            <a:pPr fontAlgn="auto">
              <a:lnSpc>
                <a:spcPct val="100000"/>
              </a:lnSpc>
            </a:pPr>
            <a:r>
              <a:rPr lang="en-US" altLang="zh-CN" sz="1200" dirty="0">
                <a:latin typeface="方正兰亭细黑_GBK_M" panose="02010600010101010101" pitchFamily="2" charset="2"/>
                <a:ea typeface="方正兰亭细黑_GBK_M" panose="02010600010101010101" pitchFamily="2" charset="2"/>
                <a:cs typeface="方正兰亭细黑_GBK_M" panose="02010600010101010101" pitchFamily="2" charset="2"/>
              </a:rPr>
              <a:t>     </a:t>
            </a:r>
            <a:r>
              <a:rPr lang="zh-CN"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由于</a:t>
            </a:r>
            <a:r>
              <a:rPr lang="en-US" altLang="zh-CN"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Faster R-CNN</a:t>
            </a: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的原始测试实验是在</a:t>
            </a:r>
            <a:r>
              <a:rPr lang="en-US" altLang="zh-CN"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PASCAL VOC2007</a:t>
            </a: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数据集上进行的，所以应该将</a:t>
            </a:r>
            <a:r>
              <a:rPr lang="en-US" altLang="zh-CN"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Caltech</a:t>
            </a: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数据集转化为</a:t>
            </a:r>
            <a:r>
              <a:rPr lang="en-US" altLang="zh-CN"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VOC</a:t>
            </a: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的格式。</a:t>
            </a:r>
            <a:endPar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pPr fontAlgn="auto">
              <a:lnSpc>
                <a:spcPct val="100000"/>
              </a:lnSpc>
            </a:pP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    具体转化思路是将</a:t>
            </a:r>
            <a:r>
              <a:rPr lang="en-US" altLang="zh-CN"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.seq</a:t>
            </a: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和</a:t>
            </a:r>
            <a:r>
              <a:rPr lang="en-US" altLang="zh-CN"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.vbb</a:t>
            </a: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格式的数据转换为</a:t>
            </a:r>
            <a:r>
              <a:rPr lang="en-US" altLang="zh-CN"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.jpg</a:t>
            </a: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和</a:t>
            </a:r>
            <a:r>
              <a:rPr lang="en-US" altLang="zh-CN"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.xml</a:t>
            </a: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格式的数据，使得文件结构与</a:t>
            </a:r>
            <a:r>
              <a:rPr lang="en-US" altLang="zh-CN"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PASCAL VOC2007</a:t>
            </a: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数据集相一致。</a:t>
            </a:r>
            <a:endPar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endParaRPr>
          </a:p>
          <a:p>
            <a:pPr fontAlgn="auto">
              <a:lnSpc>
                <a:spcPct val="100000"/>
              </a:lnSpc>
            </a:pP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    用于转化的</a:t>
            </a:r>
            <a:r>
              <a:rPr lang="en-US" altLang="zh-CN"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python</a:t>
            </a:r>
            <a:r>
              <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rPr>
              <a:t>脚本文件以及转换完成之后的文件结构图如下图所示。</a:t>
            </a:r>
            <a:endParaRPr lang="zh-CN" altLang="en-US" sz="1600" dirty="0">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
        <p:nvSpPr>
          <p:cNvPr id="135" name="TextBox 13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37" name="TextBox 36"/>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数据集介绍</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1"/>
          <a:stretch>
            <a:fillRect/>
          </a:stretch>
        </p:blipFill>
        <p:spPr>
          <a:xfrm>
            <a:off x="5232400" y="2887345"/>
            <a:ext cx="2914015" cy="1998345"/>
          </a:xfrm>
          <a:prstGeom prst="rect">
            <a:avLst/>
          </a:prstGeom>
        </p:spPr>
      </p:pic>
      <p:pic>
        <p:nvPicPr>
          <p:cNvPr id="46" name="图片 45"/>
          <p:cNvPicPr>
            <a:picLocks noChangeAspect="1"/>
          </p:cNvPicPr>
          <p:nvPr/>
        </p:nvPicPr>
        <p:blipFill>
          <a:blip r:embed="rId2"/>
          <a:stretch>
            <a:fillRect/>
          </a:stretch>
        </p:blipFill>
        <p:spPr>
          <a:xfrm>
            <a:off x="2266950" y="2887345"/>
            <a:ext cx="2884805" cy="199834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50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p:tgtEl>
                                          <p:spTgt spid="132"/>
                                        </p:tgtEl>
                                        <p:attrNameLst>
                                          <p:attrName>ppt_x</p:attrName>
                                        </p:attrNameLst>
                                      </p:cBhvr>
                                      <p:tavLst>
                                        <p:tav tm="0">
                                          <p:val>
                                            <p:strVal val="#ppt_x-#ppt_w*1.125000"/>
                                          </p:val>
                                        </p:tav>
                                        <p:tav tm="100000">
                                          <p:val>
                                            <p:strVal val="#ppt_x"/>
                                          </p:val>
                                        </p:tav>
                                      </p:tavLst>
                                    </p:anim>
                                    <p:animEffect transition="in" filter="wipe(right)">
                                      <p:cBhvr>
                                        <p:cTn id="8" dur="500"/>
                                        <p:tgtEl>
                                          <p:spTgt spid="132"/>
                                        </p:tgtEl>
                                      </p:cBhvr>
                                    </p:animEffect>
                                  </p:childTnLst>
                                </p:cTn>
                              </p:par>
                              <p:par>
                                <p:cTn id="9" presetID="12" presetClass="entr" presetSubtype="8" fill="hold" grpId="0" nodeType="withEffect">
                                  <p:stCondLst>
                                    <p:cond delay="50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500"/>
                                        <p:tgtEl>
                                          <p:spTgt spid="133"/>
                                        </p:tgtEl>
                                        <p:attrNameLst>
                                          <p:attrName>ppt_x</p:attrName>
                                        </p:attrNameLst>
                                      </p:cBhvr>
                                      <p:tavLst>
                                        <p:tav tm="0">
                                          <p:val>
                                            <p:strVal val="#ppt_x-#ppt_w*1.125000"/>
                                          </p:val>
                                        </p:tav>
                                        <p:tav tm="100000">
                                          <p:val>
                                            <p:strVal val="#ppt_x"/>
                                          </p:val>
                                        </p:tav>
                                      </p:tavLst>
                                    </p:anim>
                                    <p:animEffect transition="in" filter="wipe(right)">
                                      <p:cBhvr>
                                        <p:cTn id="12" dur="500"/>
                                        <p:tgtEl>
                                          <p:spTgt spid="13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5"/>
                                        </p:tgtEl>
                                        <p:attrNameLst>
                                          <p:attrName>style.visibility</p:attrName>
                                        </p:attrNameLst>
                                      </p:cBhvr>
                                      <p:to>
                                        <p:strVal val="visible"/>
                                      </p:to>
                                    </p:set>
                                    <p:animEffect transition="in" filter="fade">
                                      <p:cBhvr>
                                        <p:cTn id="16"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P spid="1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2217420" y="981710"/>
            <a:ext cx="3065145" cy="337185"/>
          </a:xfrm>
          <a:prstGeom prst="rect">
            <a:avLst/>
          </a:prstGeom>
          <a:noFill/>
        </p:spPr>
        <p:txBody>
          <a:bodyPr wrap="square" rtlCol="0">
            <a:spAutoFit/>
          </a:bodyPr>
          <a:lstStyle/>
          <a:p>
            <a:r>
              <a:rPr lang="zh-CN" altLang="en-US" sz="1600" b="1" dirty="0">
                <a:solidFill>
                  <a:srgbClr val="6BA42C"/>
                </a:solidFill>
                <a:latin typeface="微软雅黑" panose="020B0503020204020204" pitchFamily="34" charset="-122"/>
                <a:ea typeface="微软雅黑" panose="020B0503020204020204" pitchFamily="34" charset="-122"/>
              </a:rPr>
              <a:t>一、遇到的问题及解决方案</a:t>
            </a:r>
            <a:endParaRPr lang="zh-CN" altLang="en-US" sz="1600" b="1" dirty="0">
              <a:solidFill>
                <a:srgbClr val="6BA42C"/>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2310130" y="1552575"/>
            <a:ext cx="5883910" cy="1322070"/>
          </a:xfrm>
          <a:prstGeom prst="rect">
            <a:avLst/>
          </a:prstGeom>
          <a:noFill/>
        </p:spPr>
        <p:txBody>
          <a:bodyPr wrap="square" rtlCol="0">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问题</a:t>
            </a:r>
            <a:r>
              <a:rPr lang="en-US" altLang="zh-CN" sz="1600" b="1" dirty="0">
                <a:solidFill>
                  <a:srgbClr val="FF0000"/>
                </a:solidFill>
                <a:latin typeface="微软雅黑" panose="020B0503020204020204" pitchFamily="34" charset="-122"/>
                <a:ea typeface="微软雅黑" panose="020B0503020204020204" pitchFamily="34" charset="-122"/>
              </a:rPr>
              <a:t>1</a:t>
            </a:r>
            <a:r>
              <a:rPr lang="zh-CN" altLang="en-US"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环境一直配置不好？</a:t>
            </a:r>
            <a:endParaRPr lang="zh-CN" altLang="en-US" sz="1600" b="1" dirty="0">
              <a:solidFill>
                <a:schemeClr val="tx1"/>
              </a:solidFill>
              <a:latin typeface="微软雅黑" panose="020B0503020204020204" pitchFamily="34" charset="-122"/>
              <a:ea typeface="微软雅黑" panose="020B0503020204020204" pitchFamily="34" charset="-122"/>
            </a:endParaRPr>
          </a:p>
          <a:p>
            <a:endParaRPr lang="zh-CN" altLang="en-US" sz="1600" b="1" dirty="0">
              <a:solidFill>
                <a:srgbClr val="FF0000"/>
              </a:solidFill>
              <a:latin typeface="微软雅黑" panose="020B0503020204020204" pitchFamily="34" charset="-122"/>
              <a:ea typeface="微软雅黑" panose="020B0503020204020204" pitchFamily="34" charset="-122"/>
            </a:endParaRPr>
          </a:p>
          <a:p>
            <a:r>
              <a:rPr lang="zh-CN" altLang="en-US" sz="1600" b="1" dirty="0">
                <a:solidFill>
                  <a:srgbClr val="00B0F0"/>
                </a:solidFill>
                <a:latin typeface="微软雅黑" panose="020B0503020204020204" pitchFamily="34" charset="-122"/>
                <a:ea typeface="微软雅黑" panose="020B0503020204020204" pitchFamily="34" charset="-122"/>
              </a:rPr>
              <a:t>处理方案</a:t>
            </a:r>
            <a:r>
              <a:rPr lang="zh-CN" altLang="en-US" sz="1600" b="1" dirty="0">
                <a:solidFill>
                  <a:srgbClr val="6BA42C"/>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主要是</a:t>
            </a:r>
            <a:r>
              <a:rPr lang="en-US" altLang="zh-CN" sz="1600" b="1" dirty="0">
                <a:latin typeface="微软雅黑" panose="020B0503020204020204" pitchFamily="34" charset="-122"/>
                <a:ea typeface="微软雅黑" panose="020B0503020204020204" pitchFamily="34" charset="-122"/>
                <a:sym typeface="+mn-ea"/>
              </a:rPr>
              <a:t>caffe</a:t>
            </a:r>
            <a:r>
              <a:rPr lang="zh-CN" altLang="en-US" sz="1600" b="1" dirty="0">
                <a:latin typeface="微软雅黑" panose="020B0503020204020204" pitchFamily="34" charset="-122"/>
                <a:ea typeface="微软雅黑" panose="020B0503020204020204" pitchFamily="34" charset="-122"/>
                <a:sym typeface="+mn-ea"/>
              </a:rPr>
              <a:t>和</a:t>
            </a:r>
            <a:r>
              <a:rPr lang="en-US" altLang="zh-CN" sz="1600" b="1" dirty="0">
                <a:solidFill>
                  <a:schemeClr val="tx1"/>
                </a:solidFill>
                <a:latin typeface="微软雅黑" panose="020B0503020204020204" pitchFamily="34" charset="-122"/>
                <a:ea typeface="微软雅黑" panose="020B0503020204020204" pitchFamily="34" charset="-122"/>
              </a:rPr>
              <a:t>opencv</a:t>
            </a:r>
            <a:r>
              <a:rPr lang="zh-CN" altLang="en-US" sz="1600" b="1" dirty="0">
                <a:solidFill>
                  <a:schemeClr val="tx1"/>
                </a:solidFill>
                <a:latin typeface="微软雅黑" panose="020B0503020204020204" pitchFamily="34" charset="-122"/>
                <a:ea typeface="微软雅黑" panose="020B0503020204020204" pitchFamily="34" charset="-122"/>
              </a:rPr>
              <a:t>版本的问题，编译</a:t>
            </a:r>
            <a:r>
              <a:rPr lang="en-US" altLang="zh-CN" sz="1600" b="1" dirty="0">
                <a:solidFill>
                  <a:schemeClr val="tx1"/>
                </a:solidFill>
                <a:latin typeface="微软雅黑" panose="020B0503020204020204" pitchFamily="34" charset="-122"/>
                <a:ea typeface="微软雅黑" panose="020B0503020204020204" pitchFamily="34" charset="-122"/>
              </a:rPr>
              <a:t>caffe</a:t>
            </a:r>
            <a:r>
              <a:rPr lang="zh-CN" altLang="en-US" sz="1600" b="1" dirty="0">
                <a:solidFill>
                  <a:schemeClr val="tx1"/>
                </a:solidFill>
                <a:latin typeface="微软雅黑" panose="020B0503020204020204" pitchFamily="34" charset="-122"/>
                <a:ea typeface="微软雅黑" panose="020B0503020204020204" pitchFamily="34" charset="-122"/>
              </a:rPr>
              <a:t>的时候缺失各种包，遇到的问题主要通过百度解决，</a:t>
            </a:r>
            <a:r>
              <a:rPr lang="en-US" altLang="zh-CN" sz="1600" b="1" dirty="0">
                <a:solidFill>
                  <a:schemeClr val="tx1"/>
                </a:solidFill>
                <a:latin typeface="微软雅黑" panose="020B0503020204020204" pitchFamily="34" charset="-122"/>
                <a:ea typeface="微软雅黑" panose="020B0503020204020204" pitchFamily="34" charset="-122"/>
              </a:rPr>
              <a:t>opencv</a:t>
            </a:r>
            <a:r>
              <a:rPr lang="zh-CN" altLang="en-US" sz="1600" b="1" dirty="0">
                <a:solidFill>
                  <a:schemeClr val="tx1"/>
                </a:solidFill>
                <a:latin typeface="微软雅黑" panose="020B0503020204020204" pitchFamily="34" charset="-122"/>
                <a:ea typeface="微软雅黑" panose="020B0503020204020204" pitchFamily="34" charset="-122"/>
              </a:rPr>
              <a:t>将旧版本卸载，重新进行安装也成功解决。</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34" name="TextBox 33"/>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模型训练</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65"/>
          <p:cNvSpPr txBox="1"/>
          <p:nvPr/>
        </p:nvSpPr>
        <p:spPr>
          <a:xfrm>
            <a:off x="2310130" y="3011805"/>
            <a:ext cx="5883910" cy="1322070"/>
          </a:xfrm>
          <a:prstGeom prst="rect">
            <a:avLst/>
          </a:prstGeom>
          <a:noFill/>
        </p:spPr>
        <p:txBody>
          <a:bodyPr wrap="square" rtlCol="0">
            <a:spAutoFit/>
          </a:bodyPr>
          <a:p>
            <a:r>
              <a:rPr lang="zh-CN" altLang="en-US" sz="1600" b="1" dirty="0">
                <a:solidFill>
                  <a:srgbClr val="FF0000"/>
                </a:solidFill>
                <a:latin typeface="微软雅黑" panose="020B0503020204020204" pitchFamily="34" charset="-122"/>
                <a:ea typeface="微软雅黑" panose="020B0503020204020204" pitchFamily="34" charset="-122"/>
              </a:rPr>
              <a:t>问题</a:t>
            </a:r>
            <a:r>
              <a:rPr lang="en-US" altLang="zh-CN" sz="1600" b="1" dirty="0">
                <a:solidFill>
                  <a:srgbClr val="FF0000"/>
                </a:solidFill>
                <a:latin typeface="微软雅黑" panose="020B0503020204020204" pitchFamily="34" charset="-122"/>
                <a:ea typeface="微软雅黑" panose="020B0503020204020204" pitchFamily="34" charset="-122"/>
              </a:rPr>
              <a:t>2</a:t>
            </a:r>
            <a:r>
              <a:rPr lang="zh-CN" altLang="en-US" sz="1600" b="1" dirty="0">
                <a:solidFill>
                  <a:srgbClr val="FF0000"/>
                </a:solidFill>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sym typeface="+mn-ea"/>
              </a:rPr>
              <a:t>大部分重叠的框都被过滤了，但有时候一个行人被检测出来两个框，而且两个框只有一小部分的重叠？</a:t>
            </a:r>
            <a:endParaRPr lang="zh-CN" altLang="en-US" sz="1600" b="1" dirty="0">
              <a:solidFill>
                <a:srgbClr val="6BA42C"/>
              </a:solidFill>
              <a:latin typeface="微软雅黑" panose="020B0503020204020204" pitchFamily="34" charset="-122"/>
              <a:ea typeface="微软雅黑" panose="020B0503020204020204" pitchFamily="34" charset="-122"/>
            </a:endParaRPr>
          </a:p>
          <a:p>
            <a:endParaRPr lang="zh-CN" altLang="en-US" sz="1600" b="1" dirty="0">
              <a:solidFill>
                <a:srgbClr val="6BA42C"/>
              </a:solidFill>
              <a:latin typeface="微软雅黑" panose="020B0503020204020204" pitchFamily="34" charset="-122"/>
              <a:ea typeface="微软雅黑" panose="020B0503020204020204" pitchFamily="34" charset="-122"/>
            </a:endParaRPr>
          </a:p>
          <a:p>
            <a:r>
              <a:rPr lang="zh-CN" altLang="en-US" sz="1600" b="1" dirty="0">
                <a:solidFill>
                  <a:srgbClr val="00B0F0"/>
                </a:solidFill>
                <a:latin typeface="微软雅黑" panose="020B0503020204020204" pitchFamily="34" charset="-122"/>
                <a:ea typeface="微软雅黑" panose="020B0503020204020204" pitchFamily="34" charset="-122"/>
              </a:rPr>
              <a:t>处理方案</a:t>
            </a:r>
            <a:r>
              <a:rPr lang="zh-CN" altLang="en-US" sz="1600" b="1" dirty="0">
                <a:solidFill>
                  <a:srgbClr val="6BA42C"/>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将</a:t>
            </a:r>
            <a:r>
              <a:rPr lang="en-US" altLang="zh-CN" sz="1600" b="1" dirty="0">
                <a:solidFill>
                  <a:schemeClr val="tx1"/>
                </a:solidFill>
                <a:latin typeface="微软雅黑" panose="020B0503020204020204" pitchFamily="34" charset="-122"/>
                <a:ea typeface="微软雅黑" panose="020B0503020204020204" pitchFamily="34" charset="-122"/>
              </a:rPr>
              <a:t>nms</a:t>
            </a:r>
            <a:r>
              <a:rPr lang="zh-CN" altLang="en-US" sz="1600" b="1" dirty="0">
                <a:solidFill>
                  <a:schemeClr val="tx1"/>
                </a:solidFill>
                <a:latin typeface="微软雅黑" panose="020B0503020204020204" pitchFamily="34" charset="-122"/>
                <a:ea typeface="微软雅黑" panose="020B0503020204020204" pitchFamily="34" charset="-122"/>
              </a:rPr>
              <a:t>的过滤阈值调低了</a:t>
            </a:r>
            <a:r>
              <a:rPr lang="en-US" altLang="zh-CN" sz="1600" b="1" dirty="0">
                <a:solidFill>
                  <a:schemeClr val="tx1"/>
                </a:solidFill>
                <a:latin typeface="微软雅黑" panose="020B0503020204020204" pitchFamily="34" charset="-122"/>
                <a:ea typeface="微软雅黑" panose="020B0503020204020204" pitchFamily="34" charset="-122"/>
              </a:rPr>
              <a:t>0.1</a:t>
            </a:r>
            <a:r>
              <a:rPr lang="zh-CN" altLang="en-US" sz="1600" b="1" dirty="0">
                <a:solidFill>
                  <a:schemeClr val="tx1"/>
                </a:solidFill>
                <a:latin typeface="微软雅黑" panose="020B0503020204020204" pitchFamily="34" charset="-122"/>
                <a:ea typeface="微软雅黑" panose="020B0503020204020204" pitchFamily="34" charset="-122"/>
              </a:rPr>
              <a:t>，大部分图片检测出来没有重叠的框。</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180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p:tgtEl>
                                          <p:spTgt spid="60"/>
                                        </p:tgtEl>
                                        <p:attrNameLst>
                                          <p:attrName>ppt_y</p:attrName>
                                        </p:attrNameLst>
                                      </p:cBhvr>
                                      <p:tavLst>
                                        <p:tav tm="0">
                                          <p:val>
                                            <p:strVal val="#ppt_y+#ppt_h*1.125000"/>
                                          </p:val>
                                        </p:tav>
                                        <p:tav tm="100000">
                                          <p:val>
                                            <p:strVal val="#ppt_y"/>
                                          </p:val>
                                        </p:tav>
                                      </p:tavLst>
                                    </p:anim>
                                    <p:animEffect transition="in" filter="wipe(up)">
                                      <p:cBhvr>
                                        <p:cTn id="8" dur="500"/>
                                        <p:tgtEl>
                                          <p:spTgt spid="60"/>
                                        </p:tgtEl>
                                      </p:cBhvr>
                                    </p:animEffect>
                                  </p:childTnLst>
                                </p:cTn>
                              </p:par>
                              <p:par>
                                <p:cTn id="9" presetID="12" presetClass="entr" presetSubtype="4" fill="hold" grpId="0" nodeType="withEffect">
                                  <p:stCondLst>
                                    <p:cond delay="39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p:tgtEl>
                                          <p:spTgt spid="66"/>
                                        </p:tgtEl>
                                        <p:attrNameLst>
                                          <p:attrName>ppt_y</p:attrName>
                                        </p:attrNameLst>
                                      </p:cBhvr>
                                      <p:tavLst>
                                        <p:tav tm="0">
                                          <p:val>
                                            <p:strVal val="#ppt_y+#ppt_h*1.125000"/>
                                          </p:val>
                                        </p:tav>
                                        <p:tav tm="100000">
                                          <p:val>
                                            <p:strVal val="#ppt_y"/>
                                          </p:val>
                                        </p:tav>
                                      </p:tavLst>
                                    </p:anim>
                                    <p:animEffect transition="in" filter="wipe(up)">
                                      <p:cBhvr>
                                        <p:cTn id="12" dur="500"/>
                                        <p:tgtEl>
                                          <p:spTgt spid="66"/>
                                        </p:tgtEl>
                                      </p:cBhvr>
                                    </p:animEffect>
                                  </p:childTnLst>
                                </p:cTn>
                              </p:par>
                            </p:childTnLst>
                          </p:cTn>
                        </p:par>
                        <p:par>
                          <p:cTn id="13" fill="hold">
                            <p:stCondLst>
                              <p:cond delay="2300"/>
                            </p:stCondLst>
                            <p:childTnLst>
                              <p:par>
                                <p:cTn id="14" presetID="10" presetClass="entr" presetSubtype="0" fill="hold" grpId="0" nodeType="after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2000"/>
                                        <p:tgtEl>
                                          <p:spTgt spid="67"/>
                                        </p:tgtEl>
                                      </p:cBhvr>
                                    </p:animEffect>
                                  </p:childTnLst>
                                </p:cTn>
                              </p:par>
                              <p:par>
                                <p:cTn id="17" presetID="12" presetClass="entr" presetSubtype="4" fill="hold" grpId="0" nodeType="withEffect">
                                  <p:stCondLst>
                                    <p:cond delay="39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ppt_y</p:attrName>
                                        </p:attrNameLst>
                                      </p:cBhvr>
                                      <p:tavLst>
                                        <p:tav tm="0">
                                          <p:val>
                                            <p:strVal val="#ppt_y+#ppt_h*1.125000"/>
                                          </p:val>
                                        </p:tav>
                                        <p:tav tm="100000">
                                          <p:val>
                                            <p:strVal val="#ppt_y"/>
                                          </p:val>
                                        </p:tav>
                                      </p:tavLst>
                                    </p:anim>
                                    <p:animEffect transition="in" filter="wipe(up)">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6" grpId="0"/>
      <p:bldP spid="67"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6B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96055" y="1773555"/>
            <a:ext cx="5493385" cy="583565"/>
          </a:xfrm>
          <a:prstGeom prst="rect">
            <a:avLst/>
          </a:prstGeom>
          <a:noFill/>
        </p:spPr>
        <p:txBody>
          <a:bodyPr wrap="square" rtlCol="0">
            <a:spAutoFit/>
          </a:bodyPr>
          <a:lstStyle/>
          <a:p>
            <a:r>
              <a:rPr lang="zh-CN" altLang="en-US" sz="3200" b="1" dirty="0">
                <a:latin typeface="方正兰亭细黑_GBK" panose="02000000000000000000" pitchFamily="2" charset="-122"/>
                <a:ea typeface="方正兰亭细黑_GBK" panose="02000000000000000000" pitchFamily="2" charset="-122"/>
              </a:rPr>
              <a:t>系统开发背景及研究现状</a:t>
            </a:r>
            <a:endParaRPr lang="zh-CN" altLang="en-US" sz="3200" b="1" dirty="0">
              <a:latin typeface="方正兰亭细黑_GBK" panose="02000000000000000000" pitchFamily="2" charset="-122"/>
              <a:ea typeface="方正兰亭细黑_GBK" panose="02000000000000000000" pitchFamily="2"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第一部分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6BA42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5" name="TextBox 14"/>
          <p:cNvSpPr txBox="1"/>
          <p:nvPr/>
        </p:nvSpPr>
        <p:spPr>
          <a:xfrm>
            <a:off x="4450203" y="2490902"/>
            <a:ext cx="1097280" cy="36830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开发背景</a:t>
            </a:r>
            <a:endParaRPr lang="zh-CN" altLang="en-US" dirty="0">
              <a:latin typeface="方正兰亭细黑_GBK" panose="02000000000000000000" pitchFamily="2" charset="-122"/>
              <a:ea typeface="方正兰亭细黑_GBK" panose="02000000000000000000" pitchFamily="2" charset="-122"/>
            </a:endParaRPr>
          </a:p>
        </p:txBody>
      </p:sp>
      <p:sp>
        <p:nvSpPr>
          <p:cNvPr id="16" name="TextBox 15"/>
          <p:cNvSpPr txBox="1"/>
          <p:nvPr/>
        </p:nvSpPr>
        <p:spPr>
          <a:xfrm>
            <a:off x="4450203" y="3745655"/>
            <a:ext cx="1554480" cy="36830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国外研究现状</a:t>
            </a:r>
            <a:endParaRPr lang="zh-CN" altLang="en-US" dirty="0">
              <a:latin typeface="方正兰亭细黑_GBK" panose="02000000000000000000" pitchFamily="2" charset="-122"/>
              <a:ea typeface="方正兰亭细黑_GBK" panose="02000000000000000000" pitchFamily="2" charset="-122"/>
            </a:endParaRPr>
          </a:p>
        </p:txBody>
      </p:sp>
      <p:sp>
        <p:nvSpPr>
          <p:cNvPr id="19" name="TextBox 18"/>
          <p:cNvSpPr txBox="1"/>
          <p:nvPr/>
        </p:nvSpPr>
        <p:spPr>
          <a:xfrm>
            <a:off x="5815965" y="2518410"/>
            <a:ext cx="2644140" cy="275590"/>
          </a:xfrm>
          <a:prstGeom prst="rect">
            <a:avLst/>
          </a:prstGeom>
          <a:noFill/>
        </p:spPr>
        <p:txBody>
          <a:bodyPr wrap="square" rtlCol="0">
            <a:spAutoFit/>
          </a:bodyPr>
          <a:lstStyle/>
          <a:p>
            <a:pPr algn="ctr"/>
            <a:r>
              <a:rPr lang="en-US" altLang="zh-CN" sz="1200" dirty="0">
                <a:solidFill>
                  <a:srgbClr val="F2B800"/>
                </a:solidFill>
                <a:latin typeface="Kozuka Gothic Pro R" pitchFamily="34" charset="-128"/>
                <a:ea typeface="Kozuka Gothic Pro R" pitchFamily="34" charset="-128"/>
              </a:rPr>
              <a:t>DEVELOPMENT BACKGROUND</a:t>
            </a:r>
            <a:endParaRPr lang="zh-CN" altLang="en-US" sz="1200" dirty="0">
              <a:solidFill>
                <a:srgbClr val="F2B800"/>
              </a:solidFill>
              <a:latin typeface="Kozuka Gothic Pro R" pitchFamily="34" charset="-128"/>
              <a:ea typeface="Kozuka Gothic Pro R" pitchFamily="34" charset="-128"/>
            </a:endParaRPr>
          </a:p>
        </p:txBody>
      </p:sp>
      <p:sp>
        <p:nvSpPr>
          <p:cNvPr id="21" name="TextBox 20"/>
          <p:cNvSpPr txBox="1"/>
          <p:nvPr/>
        </p:nvSpPr>
        <p:spPr>
          <a:xfrm>
            <a:off x="5946775" y="3745865"/>
            <a:ext cx="2372360" cy="275590"/>
          </a:xfrm>
          <a:prstGeom prst="rect">
            <a:avLst/>
          </a:prstGeom>
          <a:noFill/>
        </p:spPr>
        <p:txBody>
          <a:bodyPr wrap="square" rtlCol="0">
            <a:spAutoFit/>
          </a:bodyPr>
          <a:lstStyle/>
          <a:p>
            <a:pPr algn="ctr"/>
            <a:r>
              <a:rPr lang="en-US" altLang="zh-CN" sz="1200" dirty="0">
                <a:solidFill>
                  <a:srgbClr val="F2B800"/>
                </a:solidFill>
                <a:latin typeface="Kozuka Gothic Pro R" pitchFamily="34" charset="-128"/>
                <a:ea typeface="Kozuka Gothic Pro R" pitchFamily="34" charset="-128"/>
              </a:rPr>
              <a:t>ABROAD RESEARCH STATUS</a:t>
            </a:r>
            <a:endParaRPr lang="en-US" altLang="zh-CN" sz="1200" dirty="0">
              <a:solidFill>
                <a:srgbClr val="F2B800"/>
              </a:solidFill>
              <a:latin typeface="Kozuka Gothic Pro R" pitchFamily="34" charset="-128"/>
              <a:ea typeface="Kozuka Gothic Pro R" pitchFamily="34" charset="-128"/>
            </a:endParaRPr>
          </a:p>
        </p:txBody>
      </p:sp>
      <p:sp>
        <p:nvSpPr>
          <p:cNvPr id="24" name="椭圆 23"/>
          <p:cNvSpPr/>
          <p:nvPr/>
        </p:nvSpPr>
        <p:spPr>
          <a:xfrm>
            <a:off x="4156315" y="2518400"/>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4156315" y="3792498"/>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8" name="TextBox 27"/>
          <p:cNvSpPr txBox="1"/>
          <p:nvPr/>
        </p:nvSpPr>
        <p:spPr>
          <a:xfrm>
            <a:off x="4450203" y="3111087"/>
            <a:ext cx="1554480" cy="36830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国内研究现状</a:t>
            </a:r>
            <a:endParaRPr lang="zh-CN" altLang="en-US" dirty="0">
              <a:latin typeface="方正兰亭细黑_GBK" panose="02000000000000000000" pitchFamily="2" charset="-122"/>
              <a:ea typeface="方正兰亭细黑_GBK" panose="02000000000000000000" pitchFamily="2" charset="-122"/>
            </a:endParaRPr>
          </a:p>
        </p:txBody>
      </p:sp>
      <p:sp>
        <p:nvSpPr>
          <p:cNvPr id="29" name="TextBox 28"/>
          <p:cNvSpPr txBox="1"/>
          <p:nvPr/>
        </p:nvSpPr>
        <p:spPr>
          <a:xfrm>
            <a:off x="5630545" y="3157855"/>
            <a:ext cx="3082290" cy="275590"/>
          </a:xfrm>
          <a:prstGeom prst="rect">
            <a:avLst/>
          </a:prstGeom>
          <a:noFill/>
        </p:spPr>
        <p:txBody>
          <a:bodyPr wrap="square" rtlCol="0">
            <a:spAutoFit/>
          </a:bodyPr>
          <a:lstStyle/>
          <a:p>
            <a:pPr algn="ctr"/>
            <a:r>
              <a:rPr lang="en-US" altLang="zh-CN" sz="1200" dirty="0">
                <a:solidFill>
                  <a:srgbClr val="F2B800"/>
                </a:solidFill>
                <a:latin typeface="Kozuka Gothic Pro R" pitchFamily="34" charset="-128"/>
                <a:ea typeface="Kozuka Gothic Pro R" pitchFamily="34" charset="-128"/>
              </a:rPr>
              <a:t>DOMESTIC RESEARCH STATUS</a:t>
            </a:r>
            <a:endParaRPr lang="en-US" altLang="zh-CN" sz="1200" dirty="0">
              <a:solidFill>
                <a:srgbClr val="F2B800"/>
              </a:solidFill>
              <a:latin typeface="Kozuka Gothic Pro R" pitchFamily="34" charset="-128"/>
              <a:ea typeface="Kozuka Gothic Pro R" pitchFamily="34" charset="-128"/>
            </a:endParaRPr>
          </a:p>
        </p:txBody>
      </p:sp>
      <p:sp>
        <p:nvSpPr>
          <p:cNvPr id="30" name="椭圆 29"/>
          <p:cNvSpPr/>
          <p:nvPr/>
        </p:nvSpPr>
        <p:spPr>
          <a:xfrm>
            <a:off x="4156315" y="3157635"/>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ppt_x</p:attrName>
                                        </p:attrNameLst>
                                      </p:cBhvr>
                                      <p:tavLst>
                                        <p:tav tm="0">
                                          <p:val>
                                            <p:strVal val="#ppt_x-#ppt_w*1.125000"/>
                                          </p:val>
                                        </p:tav>
                                        <p:tav tm="100000">
                                          <p:val>
                                            <p:strVal val="#ppt_x"/>
                                          </p:val>
                                        </p:tav>
                                      </p:tavLst>
                                    </p:anim>
                                    <p:animEffect transition="in" filter="wipe(right)">
                                      <p:cBhvr>
                                        <p:cTn id="35" dur="500"/>
                                        <p:tgtEl>
                                          <p:spTgt spid="15"/>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par>
                                <p:cTn id="40" presetID="12" presetClass="entr" presetSubtype="8" fill="hold" grpId="0" nodeType="withEffect">
                                  <p:stCondLst>
                                    <p:cond delay="60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p:tgtEl>
                                          <p:spTgt spid="19"/>
                                        </p:tgtEl>
                                        <p:attrNameLst>
                                          <p:attrName>ppt_x</p:attrName>
                                        </p:attrNameLst>
                                      </p:cBhvr>
                                      <p:tavLst>
                                        <p:tav tm="0">
                                          <p:val>
                                            <p:strVal val="#ppt_x-#ppt_w*1.125000"/>
                                          </p:val>
                                        </p:tav>
                                        <p:tav tm="100000">
                                          <p:val>
                                            <p:strVal val="#ppt_x"/>
                                          </p:val>
                                        </p:tav>
                                      </p:tavLst>
                                    </p:anim>
                                    <p:animEffect transition="in" filter="wipe(right)">
                                      <p:cBhvr>
                                        <p:cTn id="43" dur="500"/>
                                        <p:tgtEl>
                                          <p:spTgt spid="19"/>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p:tgtEl>
                                          <p:spTgt spid="21"/>
                                        </p:tgtEl>
                                        <p:attrNameLst>
                                          <p:attrName>ppt_x</p:attrName>
                                        </p:attrNameLst>
                                      </p:cBhvr>
                                      <p:tavLst>
                                        <p:tav tm="0">
                                          <p:val>
                                            <p:strVal val="#ppt_x-#ppt_w*1.125000"/>
                                          </p:val>
                                        </p:tav>
                                        <p:tav tm="100000">
                                          <p:val>
                                            <p:strVal val="#ppt_x"/>
                                          </p:val>
                                        </p:tav>
                                      </p:tavLst>
                                    </p:anim>
                                    <p:animEffect transition="in" filter="wipe(right)">
                                      <p:cBhvr>
                                        <p:cTn id="47" dur="500"/>
                                        <p:tgtEl>
                                          <p:spTgt spid="21"/>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p:tgtEl>
                                          <p:spTgt spid="30"/>
                                        </p:tgtEl>
                                        <p:attrNameLst>
                                          <p:attrName>ppt_x</p:attrName>
                                        </p:attrNameLst>
                                      </p:cBhvr>
                                      <p:tavLst>
                                        <p:tav tm="0">
                                          <p:val>
                                            <p:strVal val="#ppt_x-#ppt_w*1.125000"/>
                                          </p:val>
                                        </p:tav>
                                        <p:tav tm="100000">
                                          <p:val>
                                            <p:strVal val="#ppt_x"/>
                                          </p:val>
                                        </p:tav>
                                      </p:tavLst>
                                    </p:anim>
                                    <p:animEffect transition="in" filter="wipe(right)">
                                      <p:cBhvr>
                                        <p:cTn id="51" dur="500"/>
                                        <p:tgtEl>
                                          <p:spTgt spid="30"/>
                                        </p:tgtEl>
                                      </p:cBhvr>
                                    </p:animEffect>
                                  </p:childTnLst>
                                </p:cTn>
                              </p:par>
                              <p:par>
                                <p:cTn id="52" presetID="12" presetClass="entr" presetSubtype="8" fill="hold" grpId="0" nodeType="withEffect">
                                  <p:stCondLst>
                                    <p:cond delay="30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p:tgtEl>
                                          <p:spTgt spid="28"/>
                                        </p:tgtEl>
                                        <p:attrNameLst>
                                          <p:attrName>ppt_x</p:attrName>
                                        </p:attrNameLst>
                                      </p:cBhvr>
                                      <p:tavLst>
                                        <p:tav tm="0">
                                          <p:val>
                                            <p:strVal val="#ppt_x-#ppt_w*1.125000"/>
                                          </p:val>
                                        </p:tav>
                                        <p:tav tm="100000">
                                          <p:val>
                                            <p:strVal val="#ppt_x"/>
                                          </p:val>
                                        </p:tav>
                                      </p:tavLst>
                                    </p:anim>
                                    <p:animEffect transition="in" filter="wipe(right)">
                                      <p:cBhvr>
                                        <p:cTn id="55" dur="500"/>
                                        <p:tgtEl>
                                          <p:spTgt spid="28"/>
                                        </p:tgtEl>
                                      </p:cBhvr>
                                    </p:animEffect>
                                  </p:childTnLst>
                                </p:cTn>
                              </p:par>
                              <p:par>
                                <p:cTn id="56" presetID="12" presetClass="entr" presetSubtype="8" fill="hold" grpId="0" nodeType="withEffect">
                                  <p:stCondLst>
                                    <p:cond delay="60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p:tgtEl>
                                          <p:spTgt spid="29"/>
                                        </p:tgtEl>
                                        <p:attrNameLst>
                                          <p:attrName>ppt_x</p:attrName>
                                        </p:attrNameLst>
                                      </p:cBhvr>
                                      <p:tavLst>
                                        <p:tav tm="0">
                                          <p:val>
                                            <p:strVal val="#ppt_x-#ppt_w*1.125000"/>
                                          </p:val>
                                        </p:tav>
                                        <p:tav tm="100000">
                                          <p:val>
                                            <p:strVal val="#ppt_x"/>
                                          </p:val>
                                        </p:tav>
                                      </p:tavLst>
                                    </p:anim>
                                    <p:animEffect transition="in" filter="wipe(right)">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15" grpId="0"/>
      <p:bldP spid="16" grpId="0"/>
      <p:bldP spid="19" grpId="0"/>
      <p:bldP spid="21" grpId="0"/>
      <p:bldP spid="24" grpId="0" animBg="1"/>
      <p:bldP spid="25" grpId="0" bldLvl="0" animBg="1"/>
      <p:bldP spid="28" grpId="0"/>
      <p:bldP spid="29" grpId="0"/>
      <p:bldP spid="30"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2062382" y="1172754"/>
            <a:ext cx="1402080" cy="337185"/>
          </a:xfrm>
          <a:prstGeom prst="rect">
            <a:avLst/>
          </a:prstGeom>
          <a:noFill/>
        </p:spPr>
        <p:txBody>
          <a:bodyPr wrap="none" rtlCol="0">
            <a:spAutoFit/>
          </a:bodyPr>
          <a:lstStyle/>
          <a:p>
            <a:pPr algn="l"/>
            <a:r>
              <a:rPr lang="zh-CN" altLang="en-US" sz="1600" b="1" dirty="0">
                <a:solidFill>
                  <a:srgbClr val="6BA42C"/>
                </a:solidFill>
                <a:latin typeface="微软雅黑" panose="020B0503020204020204" pitchFamily="34" charset="-122"/>
                <a:ea typeface="微软雅黑" panose="020B0503020204020204" pitchFamily="34" charset="-122"/>
              </a:rPr>
              <a:t>三、训练截图</a:t>
            </a:r>
            <a:endParaRPr lang="zh-CN" altLang="en-US" sz="1600" b="1" dirty="0">
              <a:solidFill>
                <a:srgbClr val="6BA42C"/>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45" name="TextBox 44"/>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模型训练</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4643755" y="1386205"/>
            <a:ext cx="4277360" cy="3636010"/>
          </a:xfrm>
          <a:prstGeom prst="rect">
            <a:avLst/>
          </a:prstGeom>
        </p:spPr>
      </p:pic>
      <p:sp>
        <p:nvSpPr>
          <p:cNvPr id="5" name="文本框 4"/>
          <p:cNvSpPr txBox="1"/>
          <p:nvPr/>
        </p:nvSpPr>
        <p:spPr>
          <a:xfrm>
            <a:off x="1818640" y="1673225"/>
            <a:ext cx="2710815" cy="1568450"/>
          </a:xfrm>
          <a:prstGeom prst="rect">
            <a:avLst/>
          </a:prstGeom>
          <a:noFill/>
        </p:spPr>
        <p:txBody>
          <a:bodyPr wrap="square" rtlCol="0">
            <a:spAutoFit/>
          </a:bodyPr>
          <a:p>
            <a:pPr algn="just" fontAlgn="auto">
              <a:lnSpc>
                <a:spcPct val="150000"/>
              </a:lnSpc>
            </a:pPr>
            <a:r>
              <a:rPr lang="en-US" altLang="zh-CN" sz="1600" b="1"/>
              <a:t>         </a:t>
            </a:r>
            <a:r>
              <a:rPr lang="zh-CN" altLang="en-US" sz="1600" b="1"/>
              <a:t>本次训练采用的显卡型号是</a:t>
            </a:r>
            <a:r>
              <a:rPr lang="en-US" altLang="zh-CN" sz="1600" b="1">
                <a:solidFill>
                  <a:srgbClr val="FF0000"/>
                </a:solidFill>
              </a:rPr>
              <a:t>1070</a:t>
            </a:r>
            <a:r>
              <a:rPr lang="zh-CN" altLang="en-US" sz="1600" b="1"/>
              <a:t>，总共训练了</a:t>
            </a:r>
            <a:r>
              <a:rPr lang="en-US" altLang="zh-CN" sz="1600" b="1">
                <a:solidFill>
                  <a:srgbClr val="FF0000"/>
                </a:solidFill>
              </a:rPr>
              <a:t>500000</a:t>
            </a:r>
            <a:r>
              <a:rPr lang="zh-CN" altLang="en-US" sz="1600" b="1"/>
              <a:t>个</a:t>
            </a:r>
            <a:r>
              <a:rPr lang="en-US" altLang="zh-CN" sz="1600" b="1"/>
              <a:t>iteration</a:t>
            </a:r>
            <a:r>
              <a:rPr lang="zh-CN" altLang="en-US" sz="1600" b="1"/>
              <a:t>，训练总时长为</a:t>
            </a:r>
            <a:r>
              <a:rPr lang="en-US" altLang="zh-CN" sz="1600" b="1">
                <a:solidFill>
                  <a:srgbClr val="FF0000"/>
                </a:solidFill>
              </a:rPr>
              <a:t>8</a:t>
            </a:r>
            <a:r>
              <a:rPr lang="zh-CN" altLang="en-US" sz="1600" b="1">
                <a:solidFill>
                  <a:srgbClr val="FF0000"/>
                </a:solidFill>
              </a:rPr>
              <a:t>小时</a:t>
            </a:r>
            <a:r>
              <a:rPr lang="zh-CN" altLang="en-US" sz="1600" b="1"/>
              <a:t>。</a:t>
            </a:r>
            <a:endParaRPr lang="zh-CN" altLang="en-US" sz="1600" b="1"/>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50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ppt_x</p:attrName>
                                        </p:attrNameLst>
                                      </p:cBhvr>
                                      <p:tavLst>
                                        <p:tav tm="0">
                                          <p:val>
                                            <p:strVal val="#ppt_x-#ppt_w*1.125000"/>
                                          </p:val>
                                        </p:tav>
                                        <p:tav tm="100000">
                                          <p:val>
                                            <p:strVal val="#ppt_x"/>
                                          </p:val>
                                        </p:tav>
                                      </p:tavLst>
                                    </p:anim>
                                    <p:animEffect transition="in" filter="wipe(right)">
                                      <p:cBhvr>
                                        <p:cTn id="8" dur="500"/>
                                        <p:tgtEl>
                                          <p:spTgt spid="61"/>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9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2309174" y="1198278"/>
            <a:ext cx="1616710" cy="337185"/>
          </a:xfrm>
          <a:prstGeom prst="rect">
            <a:avLst/>
          </a:prstGeom>
          <a:noFill/>
          <a:ln>
            <a:noFill/>
          </a:ln>
        </p:spPr>
        <p:txBody>
          <a:bodyPr wrap="none" rtlCol="0">
            <a:spAutoFit/>
          </a:bodyPr>
          <a:lstStyle/>
          <a:p>
            <a:r>
              <a:rPr lang="zh-CN" altLang="en-US" sz="1600" b="1" dirty="0">
                <a:solidFill>
                  <a:srgbClr val="6BA42C"/>
                </a:solidFill>
                <a:latin typeface="方正兰亭细黑_GBK" panose="02000000000000000000" pitchFamily="2" charset="-122"/>
                <a:ea typeface="方正兰亭细黑_GBK" panose="02000000000000000000" pitchFamily="2" charset="-122"/>
              </a:rPr>
              <a:t>一、</a:t>
            </a:r>
            <a:r>
              <a:rPr lang="en-US" altLang="zh-CN" sz="1600" b="1" dirty="0">
                <a:solidFill>
                  <a:srgbClr val="6BA42C"/>
                </a:solidFill>
                <a:latin typeface="方正兰亭细黑_GBK" panose="02000000000000000000" pitchFamily="2" charset="-122"/>
                <a:ea typeface="方正兰亭细黑_GBK" panose="02000000000000000000" pitchFamily="2" charset="-122"/>
              </a:rPr>
              <a:t>loss</a:t>
            </a:r>
            <a:r>
              <a:rPr lang="zh-CN" altLang="en-US" sz="1600" b="1" dirty="0">
                <a:solidFill>
                  <a:srgbClr val="6BA42C"/>
                </a:solidFill>
                <a:latin typeface="方正兰亭细黑_GBK" panose="02000000000000000000" pitchFamily="2" charset="-122"/>
                <a:ea typeface="方正兰亭细黑_GBK" panose="02000000000000000000" pitchFamily="2" charset="-122"/>
              </a:rPr>
              <a:t>曲线图</a:t>
            </a:r>
            <a:endParaRPr lang="zh-CN" altLang="en-US" sz="1600" b="1" dirty="0">
              <a:solidFill>
                <a:srgbClr val="6BA42C"/>
              </a:solidFill>
              <a:latin typeface="方正兰亭细黑_GBK" panose="02000000000000000000" pitchFamily="2" charset="-122"/>
              <a:ea typeface="方正兰亭细黑_GBK" panose="02000000000000000000" pitchFamily="2" charset="-122"/>
            </a:endParaRPr>
          </a:p>
        </p:txBody>
      </p:sp>
      <p:sp>
        <p:nvSpPr>
          <p:cNvPr id="67" name="TextBox 6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22" name="TextBox 21"/>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模型测试</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4445635" y="2003425"/>
            <a:ext cx="4592955" cy="2762250"/>
          </a:xfrm>
          <a:prstGeom prst="rect">
            <a:avLst/>
          </a:prstGeom>
        </p:spPr>
      </p:pic>
      <p:sp>
        <p:nvSpPr>
          <p:cNvPr id="6" name="文本框 5"/>
          <p:cNvSpPr txBox="1"/>
          <p:nvPr/>
        </p:nvSpPr>
        <p:spPr>
          <a:xfrm>
            <a:off x="1718310" y="1943100"/>
            <a:ext cx="2727325" cy="1938020"/>
          </a:xfrm>
          <a:prstGeom prst="rect">
            <a:avLst/>
          </a:prstGeom>
          <a:noFill/>
        </p:spPr>
        <p:txBody>
          <a:bodyPr wrap="square" rtlCol="0">
            <a:spAutoFit/>
          </a:bodyPr>
          <a:p>
            <a:pPr fontAlgn="auto">
              <a:lnSpc>
                <a:spcPct val="150000"/>
              </a:lnSpc>
            </a:pPr>
            <a:r>
              <a:rPr lang="en-US" altLang="zh-CN" sz="1600" b="1"/>
              <a:t>      </a:t>
            </a:r>
            <a:r>
              <a:rPr lang="zh-CN" altLang="en-US" sz="1600" b="1"/>
              <a:t>从上往下依次</a:t>
            </a:r>
            <a:r>
              <a:rPr lang="en-US" altLang="zh-CN" sz="1600" b="1">
                <a:solidFill>
                  <a:srgbClr val="FF0000"/>
                </a:solidFill>
              </a:rPr>
              <a:t>loss_bbox</a:t>
            </a:r>
            <a:r>
              <a:rPr lang="zh-CN" altLang="en-US" sz="1600" b="1">
                <a:solidFill>
                  <a:srgbClr val="FF0000"/>
                </a:solidFill>
              </a:rPr>
              <a:t>、</a:t>
            </a:r>
            <a:r>
              <a:rPr lang="en-US" altLang="zh-CN" sz="1600" b="1">
                <a:solidFill>
                  <a:srgbClr val="00B0F0"/>
                </a:solidFill>
              </a:rPr>
              <a:t>loss_cls</a:t>
            </a:r>
            <a:r>
              <a:rPr lang="zh-CN" altLang="en-US" sz="1600" b="1">
                <a:solidFill>
                  <a:srgbClr val="00B0F0"/>
                </a:solidFill>
              </a:rPr>
              <a:t>、</a:t>
            </a:r>
            <a:r>
              <a:rPr lang="en-US" altLang="zh-CN" sz="1600" b="1">
                <a:solidFill>
                  <a:schemeClr val="accent3">
                    <a:lumMod val="75000"/>
                  </a:schemeClr>
                </a:solidFill>
              </a:rPr>
              <a:t>rpn_cls_loss</a:t>
            </a:r>
            <a:r>
              <a:rPr lang="zh-CN" altLang="en-US" sz="1600" b="1">
                <a:solidFill>
                  <a:schemeClr val="accent3">
                    <a:lumMod val="75000"/>
                  </a:schemeClr>
                </a:solidFill>
              </a:rPr>
              <a:t>、</a:t>
            </a:r>
            <a:r>
              <a:rPr lang="en-US" altLang="zh-CN" sz="1600" b="1">
                <a:solidFill>
                  <a:srgbClr val="002060"/>
                </a:solidFill>
              </a:rPr>
              <a:t>rpn_loss_bbox</a:t>
            </a:r>
            <a:r>
              <a:rPr lang="zh-CN" altLang="en-US" sz="1600" b="1">
                <a:solidFill>
                  <a:srgbClr val="002060"/>
                </a:solidFill>
              </a:rPr>
              <a:t>。</a:t>
            </a:r>
            <a:endParaRPr lang="zh-CN" altLang="en-US" sz="1600" b="1">
              <a:solidFill>
                <a:srgbClr val="002060"/>
              </a:solidFill>
            </a:endParaRPr>
          </a:p>
          <a:p>
            <a:pPr fontAlgn="auto">
              <a:lnSpc>
                <a:spcPct val="150000"/>
              </a:lnSpc>
            </a:pPr>
            <a:r>
              <a:rPr lang="zh-CN" altLang="en-US" sz="1600" b="1">
                <a:solidFill>
                  <a:srgbClr val="002060"/>
                </a:solidFill>
              </a:rPr>
              <a:t>      </a:t>
            </a:r>
            <a:r>
              <a:rPr lang="en-US" altLang="zh-CN" sz="1600" b="1"/>
              <a:t>loss</a:t>
            </a:r>
            <a:r>
              <a:rPr lang="zh-CN" altLang="en-US" sz="1600" b="1"/>
              <a:t>曲线都是呈波动下降趋势，最后都会收敛。</a:t>
            </a:r>
            <a:endParaRPr lang="zh-CN" altLang="en-US" sz="1600" b="1"/>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30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ppt_x</p:attrName>
                                        </p:attrNameLst>
                                      </p:cBhvr>
                                      <p:tavLst>
                                        <p:tav tm="0">
                                          <p:val>
                                            <p:strVal val="#ppt_x+#ppt_w*1.125000"/>
                                          </p:val>
                                        </p:tav>
                                        <p:tav tm="100000">
                                          <p:val>
                                            <p:strVal val="#ppt_x"/>
                                          </p:val>
                                        </p:tav>
                                      </p:tavLst>
                                    </p:anim>
                                    <p:animEffect transition="in" filter="wipe(left)">
                                      <p:cBhvr>
                                        <p:cTn id="8" dur="500"/>
                                        <p:tgtEl>
                                          <p:spTgt spid="53"/>
                                        </p:tgtEl>
                                      </p:cBhvr>
                                    </p:animEffect>
                                  </p:childTnLst>
                                </p:cTn>
                              </p:par>
                            </p:childTnLst>
                          </p:cTn>
                        </p:par>
                        <p:par>
                          <p:cTn id="9" fill="hold">
                            <p:stCondLst>
                              <p:cond delay="800"/>
                            </p:stCondLst>
                            <p:childTnLst>
                              <p:par>
                                <p:cTn id="10" presetID="10" presetClass="entr" presetSubtype="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2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2344721" y="1199104"/>
            <a:ext cx="2432050" cy="337185"/>
          </a:xfrm>
          <a:prstGeom prst="rect">
            <a:avLst/>
          </a:prstGeom>
          <a:noFill/>
        </p:spPr>
        <p:txBody>
          <a:bodyPr wrap="none" rtlCol="0">
            <a:spAutoFit/>
          </a:bodyPr>
          <a:lstStyle/>
          <a:p>
            <a:r>
              <a:rPr lang="zh-CN" altLang="en-US" sz="1600" b="1" dirty="0">
                <a:solidFill>
                  <a:srgbClr val="6BA42C"/>
                </a:solidFill>
                <a:latin typeface="方正兰亭细黑_GBK" panose="02000000000000000000" pitchFamily="2" charset="-122"/>
                <a:ea typeface="方正兰亭细黑_GBK" panose="02000000000000000000" pitchFamily="2" charset="-122"/>
              </a:rPr>
              <a:t>一、简单真实环境下测试</a:t>
            </a:r>
            <a:endParaRPr lang="zh-CN" altLang="en-US" sz="1600" b="1" dirty="0">
              <a:solidFill>
                <a:srgbClr val="6BA42C"/>
              </a:solidFill>
              <a:latin typeface="方正兰亭细黑_GBK" panose="02000000000000000000" pitchFamily="2" charset="-122"/>
              <a:ea typeface="方正兰亭细黑_GBK" panose="02000000000000000000" pitchFamily="2" charset="-122"/>
            </a:endParaRPr>
          </a:p>
        </p:txBody>
      </p:sp>
      <p:sp>
        <p:nvSpPr>
          <p:cNvPr id="77" name="TextBox 7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53" name="TextBox 52"/>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模型测试</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3396615" y="1833245"/>
            <a:ext cx="3446780" cy="318198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30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ppt_x</p:attrName>
                                        </p:attrNameLst>
                                      </p:cBhvr>
                                      <p:tavLst>
                                        <p:tav tm="0">
                                          <p:val>
                                            <p:strVal val="#ppt_x-#ppt_w*1.125000"/>
                                          </p:val>
                                        </p:tav>
                                        <p:tav tm="100000">
                                          <p:val>
                                            <p:strVal val="#ppt_x"/>
                                          </p:val>
                                        </p:tav>
                                      </p:tavLst>
                                    </p:anim>
                                    <p:animEffect transition="in" filter="wipe(right)">
                                      <p:cBhvr>
                                        <p:cTn id="8" dur="500"/>
                                        <p:tgtEl>
                                          <p:spTgt spid="38"/>
                                        </p:tgtEl>
                                      </p:cBhvr>
                                    </p:animEffect>
                                  </p:childTnLst>
                                </p:cTn>
                              </p:par>
                            </p:childTnLst>
                          </p:cTn>
                        </p:par>
                        <p:par>
                          <p:cTn id="9" fill="hold">
                            <p:stCondLst>
                              <p:cond delay="800"/>
                            </p:stCondLst>
                            <p:childTnLst>
                              <p:par>
                                <p:cTn id="10" presetID="10" presetClass="entr" presetSubtype="0" fill="hold" grpId="0" nodeType="after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2344721" y="1199104"/>
            <a:ext cx="2432050" cy="337185"/>
          </a:xfrm>
          <a:prstGeom prst="rect">
            <a:avLst/>
          </a:prstGeom>
          <a:noFill/>
        </p:spPr>
        <p:txBody>
          <a:bodyPr wrap="none" rtlCol="0">
            <a:spAutoFit/>
          </a:bodyPr>
          <a:lstStyle/>
          <a:p>
            <a:r>
              <a:rPr lang="zh-CN" altLang="en-US" sz="1600" b="1" dirty="0">
                <a:solidFill>
                  <a:srgbClr val="6BA42C"/>
                </a:solidFill>
                <a:latin typeface="方正兰亭细黑_GBK" panose="02000000000000000000" pitchFamily="2" charset="-122"/>
                <a:ea typeface="方正兰亭细黑_GBK" panose="02000000000000000000" pitchFamily="2" charset="-122"/>
              </a:rPr>
              <a:t>二、复杂真实环境下测试</a:t>
            </a:r>
            <a:endParaRPr lang="zh-CN" altLang="en-US" sz="1600" b="1" dirty="0">
              <a:solidFill>
                <a:srgbClr val="6BA42C"/>
              </a:solidFill>
              <a:latin typeface="方正兰亭细黑_GBK" panose="02000000000000000000" pitchFamily="2" charset="-122"/>
              <a:ea typeface="方正兰亭细黑_GBK" panose="02000000000000000000" pitchFamily="2" charset="-122"/>
            </a:endParaRPr>
          </a:p>
        </p:txBody>
      </p:sp>
      <p:sp>
        <p:nvSpPr>
          <p:cNvPr id="77" name="TextBox 7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53" name="TextBox 52"/>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模型测试</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片 29"/>
          <p:cNvPicPr>
            <a:picLocks noChangeAspect="1"/>
          </p:cNvPicPr>
          <p:nvPr/>
        </p:nvPicPr>
        <p:blipFill>
          <a:blip r:embed="rId1"/>
          <a:stretch>
            <a:fillRect/>
          </a:stretch>
        </p:blipFill>
        <p:spPr>
          <a:xfrm>
            <a:off x="5643880" y="1759585"/>
            <a:ext cx="3305175" cy="2696845"/>
          </a:xfrm>
          <a:prstGeom prst="rect">
            <a:avLst/>
          </a:prstGeom>
          <a:noFill/>
          <a:ln w="9525">
            <a:noFill/>
          </a:ln>
        </p:spPr>
      </p:pic>
      <p:pic>
        <p:nvPicPr>
          <p:cNvPr id="92" name="图片 30"/>
          <p:cNvPicPr>
            <a:picLocks noChangeAspect="1"/>
          </p:cNvPicPr>
          <p:nvPr/>
        </p:nvPicPr>
        <p:blipFill>
          <a:blip r:embed="rId2"/>
          <a:stretch>
            <a:fillRect/>
          </a:stretch>
        </p:blipFill>
        <p:spPr>
          <a:xfrm>
            <a:off x="2134235" y="1759585"/>
            <a:ext cx="3307080" cy="2696845"/>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30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ppt_x</p:attrName>
                                        </p:attrNameLst>
                                      </p:cBhvr>
                                      <p:tavLst>
                                        <p:tav tm="0">
                                          <p:val>
                                            <p:strVal val="#ppt_x-#ppt_w*1.125000"/>
                                          </p:val>
                                        </p:tav>
                                        <p:tav tm="100000">
                                          <p:val>
                                            <p:strVal val="#ppt_x"/>
                                          </p:val>
                                        </p:tav>
                                      </p:tavLst>
                                    </p:anim>
                                    <p:animEffect transition="in" filter="wipe(right)">
                                      <p:cBhvr>
                                        <p:cTn id="8" dur="500"/>
                                        <p:tgtEl>
                                          <p:spTgt spid="38"/>
                                        </p:tgtEl>
                                      </p:cBhvr>
                                    </p:animEffect>
                                  </p:childTnLst>
                                </p:cTn>
                              </p:par>
                            </p:childTnLst>
                          </p:cTn>
                        </p:par>
                        <p:par>
                          <p:cTn id="9" fill="hold">
                            <p:stCondLst>
                              <p:cond delay="800"/>
                            </p:stCondLst>
                            <p:childTnLst>
                              <p:par>
                                <p:cTn id="10" presetID="10" presetClass="entr" presetSubtype="0" fill="hold" grpId="0" nodeType="after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7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30" name="TextBox 29"/>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视频演示</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0266c551d5c4de44af5b3cfd9929e002">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052445" y="1225550"/>
            <a:ext cx="5052060" cy="36957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2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endCondLst>
                    <p:cond evt="onNext">
                      <p:tgtEl>
                        <p:sldTgt/>
                      </p:tgtEl>
                    </p:cond>
                    <p:cond evt="onPrev">
                      <p:tgtEl>
                        <p:sldTgt/>
                      </p:tgtEl>
                    </p:cond>
                  </p:endCondLst>
                </p:cTn>
                <p:tgtEl>
                  <p:spTgt spid="5"/>
                </p:tgtEl>
              </p:cMediaNode>
            </p:video>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5"/>
                                        </p:tgtEl>
                                      </p:cBhvr>
                                    </p:cmd>
                                  </p:childTnLst>
                                </p:cTn>
                              </p:par>
                            </p:childTnLst>
                          </p:cTn>
                        </p:par>
                      </p:childTnLst>
                    </p:cTn>
                  </p:par>
                </p:childTnLst>
              </p:cTn>
              <p:nextCondLst>
                <p:cond evt="onClick" delay="0">
                  <p:tgtEl>
                    <p:spTgt spid="5"/>
                  </p:tgtEl>
                </p:cond>
              </p:nextCondLst>
            </p:seq>
          </p:childTnLst>
        </p:cTn>
      </p:par>
    </p:tnLst>
    <p:bldLst>
      <p:bldP spid="8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p:cNvSpPr txBox="1"/>
          <p:nvPr/>
        </p:nvSpPr>
        <p:spPr>
          <a:xfrm>
            <a:off x="2108835" y="1656080"/>
            <a:ext cx="6595110" cy="583565"/>
          </a:xfrm>
          <a:prstGeom prst="rect">
            <a:avLst/>
          </a:prstGeom>
          <a:noFill/>
        </p:spPr>
        <p:txBody>
          <a:bodyPr wrap="square" rtlCol="0">
            <a:spAutoFit/>
          </a:bodyPr>
          <a:lstStyle/>
          <a:p>
            <a:r>
              <a:rPr lang="en-US" altLang="zh-CN" sz="1600" dirty="0">
                <a:solidFill>
                  <a:schemeClr val="tx1"/>
                </a:solidFill>
                <a:latin typeface="方正兰亭细黑_GBK" panose="02000000000000000000" pitchFamily="2" charset="-122"/>
                <a:ea typeface="方正兰亭细黑_GBK" panose="02000000000000000000" pitchFamily="2" charset="-122"/>
              </a:rPr>
              <a:t>1</a:t>
            </a:r>
            <a:r>
              <a:rPr lang="zh-CN" altLang="en-US" sz="1600" dirty="0">
                <a:solidFill>
                  <a:schemeClr val="tx1"/>
                </a:solidFill>
                <a:latin typeface="方正兰亭细黑_GBK" panose="02000000000000000000" pitchFamily="2" charset="-122"/>
                <a:ea typeface="方正兰亭细黑_GBK" panose="02000000000000000000" pitchFamily="2" charset="-122"/>
              </a:rPr>
              <a:t>、</a:t>
            </a:r>
            <a:r>
              <a:rPr lang="zh-CN" altLang="en-US" sz="1600" dirty="0">
                <a:solidFill>
                  <a:srgbClr val="FF0000"/>
                </a:solidFill>
                <a:latin typeface="方正兰亭细黑_GBK" panose="02000000000000000000" pitchFamily="2" charset="-122"/>
                <a:ea typeface="方正兰亭细黑_GBK" panose="02000000000000000000" pitchFamily="2" charset="-122"/>
              </a:rPr>
              <a:t>背景干扰：</a:t>
            </a:r>
            <a:r>
              <a:rPr lang="zh-CN" altLang="en-US" sz="1600" dirty="0">
                <a:solidFill>
                  <a:schemeClr val="tx1"/>
                </a:solidFill>
                <a:latin typeface="方正兰亭细黑_GBK" panose="02000000000000000000" pitchFamily="2" charset="-122"/>
                <a:ea typeface="方正兰亭细黑_GBK" panose="02000000000000000000" pitchFamily="2" charset="-122"/>
              </a:rPr>
              <a:t>行人数据集大部分是在大街上拍摄，存在各种各样的干扰物，如汽车、自行车、背包等等都有可能导致误检。</a:t>
            </a:r>
            <a:endParaRPr lang="zh-CN" altLang="en-US" sz="1600" dirty="0">
              <a:solidFill>
                <a:schemeClr val="tx1"/>
              </a:solidFill>
              <a:latin typeface="方正兰亭细黑_GBK" panose="02000000000000000000" pitchFamily="2" charset="-122"/>
              <a:ea typeface="方正兰亭细黑_GBK" panose="02000000000000000000" pitchFamily="2" charset="-122"/>
            </a:endParaRPr>
          </a:p>
        </p:txBody>
      </p:sp>
      <p:sp>
        <p:nvSpPr>
          <p:cNvPr id="82" name="TextBox 81"/>
          <p:cNvSpPr txBox="1"/>
          <p:nvPr/>
        </p:nvSpPr>
        <p:spPr>
          <a:xfrm>
            <a:off x="2109064" y="1063228"/>
            <a:ext cx="2432050" cy="337185"/>
          </a:xfrm>
          <a:prstGeom prst="rect">
            <a:avLst/>
          </a:prstGeom>
          <a:noFill/>
        </p:spPr>
        <p:txBody>
          <a:bodyPr wrap="none" rtlCol="0">
            <a:spAutoFit/>
          </a:bodyPr>
          <a:lstStyle/>
          <a:p>
            <a:r>
              <a:rPr lang="zh-CN" altLang="en-US" sz="1600" b="1" dirty="0">
                <a:solidFill>
                  <a:srgbClr val="6BA42C"/>
                </a:solidFill>
                <a:latin typeface="方正兰亭细黑_GBK" panose="02000000000000000000" pitchFamily="2" charset="-122"/>
                <a:ea typeface="方正兰亭细黑_GBK" panose="02000000000000000000" pitchFamily="2" charset="-122"/>
              </a:rPr>
              <a:t>一、准确率不足原因分析</a:t>
            </a:r>
            <a:endParaRPr lang="zh-CN" altLang="en-US" sz="1600" b="1" dirty="0">
              <a:solidFill>
                <a:srgbClr val="6BA42C"/>
              </a:solidFill>
              <a:latin typeface="方正兰亭细黑_GBK" panose="02000000000000000000" pitchFamily="2" charset="-122"/>
              <a:ea typeface="方正兰亭细黑_GBK" panose="02000000000000000000" pitchFamily="2" charset="-122"/>
            </a:endParaRPr>
          </a:p>
        </p:txBody>
      </p:sp>
      <p:sp>
        <p:nvSpPr>
          <p:cNvPr id="83" name="TextBox 82"/>
          <p:cNvSpPr txBox="1"/>
          <p:nvPr/>
        </p:nvSpPr>
        <p:spPr>
          <a:xfrm>
            <a:off x="2108835" y="2310765"/>
            <a:ext cx="6596380" cy="583565"/>
          </a:xfrm>
          <a:prstGeom prst="rect">
            <a:avLst/>
          </a:prstGeom>
          <a:noFill/>
        </p:spPr>
        <p:txBody>
          <a:bodyPr wrap="square" rtlCol="0">
            <a:spAutoFit/>
          </a:bodyPr>
          <a:lstStyle/>
          <a:p>
            <a:r>
              <a:rPr lang="zh-CN" altLang="en-US" sz="1600" dirty="0">
                <a:latin typeface="方正兰亭细黑_GBK" panose="02000000000000000000" pitchFamily="2" charset="-122"/>
                <a:ea typeface="方正兰亭细黑_GBK" panose="02000000000000000000" pitchFamily="2" charset="-122"/>
              </a:rPr>
              <a:t>2、</a:t>
            </a:r>
            <a:r>
              <a:rPr lang="zh-CN" altLang="en-US" sz="1600" dirty="0">
                <a:solidFill>
                  <a:srgbClr val="FF0000"/>
                </a:solidFill>
                <a:latin typeface="方正兰亭细黑_GBK" panose="02000000000000000000" pitchFamily="2" charset="-122"/>
                <a:ea typeface="方正兰亭细黑_GBK" panose="02000000000000000000" pitchFamily="2" charset="-122"/>
              </a:rPr>
              <a:t>光照因素：</a:t>
            </a:r>
            <a:r>
              <a:rPr lang="zh-CN" altLang="en-US" sz="1600" dirty="0">
                <a:latin typeface="方正兰亭细黑_GBK" panose="02000000000000000000" pitchFamily="2" charset="-122"/>
                <a:ea typeface="方正兰亭细黑_GBK" panose="02000000000000000000" pitchFamily="2" charset="-122"/>
              </a:rPr>
              <a:t>光照的强弱也会影响模型的准确度，比如早上和傍晚的光照较为柔和，中午的光照较为强烈，所以会带来一定程度上的误检。</a:t>
            </a:r>
            <a:endParaRPr lang="en-US" altLang="zh-CN" sz="1600" dirty="0">
              <a:latin typeface="方正兰亭细黑_GBK" panose="02000000000000000000" pitchFamily="2" charset="-122"/>
              <a:ea typeface="方正兰亭细黑_GBK" panose="02000000000000000000" pitchFamily="2" charset="-122"/>
            </a:endParaRPr>
          </a:p>
        </p:txBody>
      </p:sp>
      <p:sp>
        <p:nvSpPr>
          <p:cNvPr id="84" name="TextBox 83"/>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30" name="TextBox 29"/>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测试结果分析</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2"/>
          <p:cNvSpPr txBox="1"/>
          <p:nvPr/>
        </p:nvSpPr>
        <p:spPr>
          <a:xfrm>
            <a:off x="2110740" y="3030855"/>
            <a:ext cx="6594475" cy="583565"/>
          </a:xfrm>
          <a:prstGeom prst="rect">
            <a:avLst/>
          </a:prstGeom>
          <a:noFill/>
        </p:spPr>
        <p:txBody>
          <a:bodyPr wrap="square" rtlCol="0">
            <a:spAutoFit/>
          </a:bodyPr>
          <a:p>
            <a:pPr algn="l"/>
            <a:r>
              <a:rPr lang="zh-CN" altLang="en-US" sz="1600" dirty="0">
                <a:latin typeface="方正兰亭细黑_GBK" panose="02000000000000000000" pitchFamily="2" charset="-122"/>
                <a:ea typeface="方正兰亭细黑_GBK" panose="02000000000000000000" pitchFamily="2" charset="-122"/>
              </a:rPr>
              <a:t>3、</a:t>
            </a:r>
            <a:r>
              <a:rPr lang="zh-CN" altLang="en-US" sz="1600" dirty="0">
                <a:solidFill>
                  <a:srgbClr val="FF0000"/>
                </a:solidFill>
                <a:latin typeface="方正兰亭细黑_GBK" panose="02000000000000000000" pitchFamily="2" charset="-122"/>
                <a:ea typeface="方正兰亭细黑_GBK" panose="02000000000000000000" pitchFamily="2" charset="-122"/>
              </a:rPr>
              <a:t>拍摄角度：</a:t>
            </a:r>
            <a:r>
              <a:rPr lang="zh-CN" altLang="en-US" sz="1600" dirty="0">
                <a:latin typeface="方正兰亭细黑_GBK" panose="02000000000000000000" pitchFamily="2" charset="-122"/>
                <a:ea typeface="方正兰亭细黑_GBK" panose="02000000000000000000" pitchFamily="2" charset="-122"/>
              </a:rPr>
              <a:t>拍摄角度不同导致行人在图片中有大有小，而且不同的角度也会给识别带来困难，比如侧面拍摄识别难度就大于正面拍摄。</a:t>
            </a:r>
            <a:endParaRPr lang="zh-CN" altLang="en-US" sz="1600" dirty="0">
              <a:latin typeface="方正兰亭细黑_GBK" panose="02000000000000000000" pitchFamily="2" charset="-122"/>
              <a:ea typeface="方正兰亭细黑_GBK" panose="02000000000000000000" pitchFamily="2" charset="-122"/>
            </a:endParaRPr>
          </a:p>
        </p:txBody>
      </p:sp>
      <p:sp>
        <p:nvSpPr>
          <p:cNvPr id="4" name="TextBox 82"/>
          <p:cNvSpPr txBox="1"/>
          <p:nvPr/>
        </p:nvSpPr>
        <p:spPr>
          <a:xfrm>
            <a:off x="2108200" y="3750945"/>
            <a:ext cx="6595745" cy="829945"/>
          </a:xfrm>
          <a:prstGeom prst="rect">
            <a:avLst/>
          </a:prstGeom>
          <a:noFill/>
        </p:spPr>
        <p:txBody>
          <a:bodyPr wrap="square" rtlCol="0">
            <a:spAutoFit/>
          </a:bodyPr>
          <a:lstStyle/>
          <a:p>
            <a:r>
              <a:rPr lang="zh-CN" altLang="en-US" sz="1600" dirty="0">
                <a:latin typeface="方正兰亭细黑_GBK" panose="02000000000000000000" pitchFamily="2" charset="-122"/>
                <a:ea typeface="方正兰亭细黑_GBK" panose="02000000000000000000" pitchFamily="2" charset="-122"/>
              </a:rPr>
              <a:t>4、</a:t>
            </a:r>
            <a:r>
              <a:rPr lang="zh-CN" altLang="en-US" sz="1600" dirty="0">
                <a:solidFill>
                  <a:srgbClr val="FF0000"/>
                </a:solidFill>
                <a:latin typeface="方正兰亭细黑_GBK" panose="02000000000000000000" pitchFamily="2" charset="-122"/>
                <a:ea typeface="方正兰亭细黑_GBK" panose="02000000000000000000" pitchFamily="2" charset="-122"/>
              </a:rPr>
              <a:t>遮挡物：</a:t>
            </a:r>
            <a:r>
              <a:rPr lang="zh-CN" altLang="en-US" sz="1600" dirty="0">
                <a:latin typeface="方正兰亭细黑_GBK" panose="02000000000000000000" pitchFamily="2" charset="-122"/>
                <a:ea typeface="方正兰亭细黑_GBK" panose="02000000000000000000" pitchFamily="2" charset="-122"/>
              </a:rPr>
              <a:t>在复杂的环境中存在各种各样的遮挡物会遮挡住行人的一部分身体，这样也会导致不能够准确提取行人的特征，从而导致准确率下降。</a:t>
            </a:r>
            <a:endParaRPr lang="zh-CN" altLang="en-US" sz="1600" dirty="0">
              <a:latin typeface="方正兰亭细黑_GBK" panose="02000000000000000000" pitchFamily="2" charset="-122"/>
              <a:ea typeface="方正兰亭细黑_GBK" panose="020000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p:tgtEl>
                                          <p:spTgt spid="82"/>
                                        </p:tgtEl>
                                        <p:attrNameLst>
                                          <p:attrName>ppt_x</p:attrName>
                                        </p:attrNameLst>
                                      </p:cBhvr>
                                      <p:tavLst>
                                        <p:tav tm="0">
                                          <p:val>
                                            <p:strVal val="#ppt_x+#ppt_w*1.125000"/>
                                          </p:val>
                                        </p:tav>
                                        <p:tav tm="100000">
                                          <p:val>
                                            <p:strVal val="#ppt_x"/>
                                          </p:val>
                                        </p:tav>
                                      </p:tavLst>
                                    </p:anim>
                                    <p:animEffect transition="in" filter="wipe(left)">
                                      <p:cBhvr>
                                        <p:cTn id="8" dur="500"/>
                                        <p:tgtEl>
                                          <p:spTgt spid="8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additive="base">
                                        <p:cTn id="11" dur="500"/>
                                        <p:tgtEl>
                                          <p:spTgt spid="83"/>
                                        </p:tgtEl>
                                        <p:attrNameLst>
                                          <p:attrName>ppt_x</p:attrName>
                                        </p:attrNameLst>
                                      </p:cBhvr>
                                      <p:tavLst>
                                        <p:tav tm="0">
                                          <p:val>
                                            <p:strVal val="#ppt_x+#ppt_w*1.125000"/>
                                          </p:val>
                                        </p:tav>
                                        <p:tav tm="100000">
                                          <p:val>
                                            <p:strVal val="#ppt_x"/>
                                          </p:val>
                                        </p:tav>
                                      </p:tavLst>
                                    </p:anim>
                                    <p:animEffect transition="in" filter="wipe(left)">
                                      <p:cBhvr>
                                        <p:cTn id="12" dur="500"/>
                                        <p:tgtEl>
                                          <p:spTgt spid="83"/>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500"/>
                                        <p:tgtEl>
                                          <p:spTgt spid="80"/>
                                        </p:tgtEl>
                                        <p:attrNameLst>
                                          <p:attrName>ppt_x</p:attrName>
                                        </p:attrNameLst>
                                      </p:cBhvr>
                                      <p:tavLst>
                                        <p:tav tm="0">
                                          <p:val>
                                            <p:strVal val="#ppt_x-#ppt_w*1.125000"/>
                                          </p:val>
                                        </p:tav>
                                        <p:tav tm="100000">
                                          <p:val>
                                            <p:strVal val="#ppt_x"/>
                                          </p:val>
                                        </p:tav>
                                      </p:tavLst>
                                    </p:anim>
                                    <p:animEffect transition="in" filter="wipe(right)">
                                      <p:cBhvr>
                                        <p:cTn id="16" dur="500"/>
                                        <p:tgtEl>
                                          <p:spTgt spid="8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fade">
                                      <p:cBhvr>
                                        <p:cTn id="20" dur="2000"/>
                                        <p:tgtEl>
                                          <p:spTgt spid="84"/>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p:tgtEl>
                                          <p:spTgt spid="3"/>
                                        </p:tgtEl>
                                        <p:attrNameLst>
                                          <p:attrName>ppt_x</p:attrName>
                                        </p:attrNameLst>
                                      </p:cBhvr>
                                      <p:tavLst>
                                        <p:tav tm="0">
                                          <p:val>
                                            <p:strVal val="#ppt_x+#ppt_w*1.125000"/>
                                          </p:val>
                                        </p:tav>
                                        <p:tav tm="100000">
                                          <p:val>
                                            <p:strVal val="#ppt_x"/>
                                          </p:val>
                                        </p:tav>
                                      </p:tavLst>
                                    </p:anim>
                                    <p:animEffect transition="in" filter="wipe(left)">
                                      <p:cBhvr>
                                        <p:cTn id="24" dur="500"/>
                                        <p:tgtEl>
                                          <p:spTgt spid="3"/>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ppt_x</p:attrName>
                                        </p:attrNameLst>
                                      </p:cBhvr>
                                      <p:tavLst>
                                        <p:tav tm="0">
                                          <p:val>
                                            <p:strVal val="#ppt_x+#ppt_w*1.125000"/>
                                          </p:val>
                                        </p:tav>
                                        <p:tav tm="100000">
                                          <p:val>
                                            <p:strVal val="#ppt_x"/>
                                          </p:val>
                                        </p:tav>
                                      </p:tavLst>
                                    </p:anim>
                                    <p:animEffect transition="in" filter="wipe(left)">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P spid="83" grpId="0"/>
      <p:bldP spid="84" grpId="0"/>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3779912" cy="5143500"/>
          </a:xfrm>
          <a:prstGeom prst="rect">
            <a:avLst/>
          </a:prstGeom>
          <a:solidFill>
            <a:srgbClr val="6B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 name="TextBox 1"/>
          <p:cNvSpPr txBox="1"/>
          <p:nvPr/>
        </p:nvSpPr>
        <p:spPr>
          <a:xfrm>
            <a:off x="3995936" y="1773787"/>
            <a:ext cx="3041015" cy="583565"/>
          </a:xfrm>
          <a:prstGeom prst="rect">
            <a:avLst/>
          </a:prstGeom>
          <a:noFill/>
        </p:spPr>
        <p:txBody>
          <a:bodyPr wrap="none" rtlCol="0">
            <a:spAutoFit/>
          </a:bodyPr>
          <a:lstStyle/>
          <a:p>
            <a:r>
              <a:rPr lang="zh-CN" altLang="en-US" sz="3200" b="1" dirty="0">
                <a:latin typeface="黑体" panose="02010609060101010101" charset="-122"/>
                <a:ea typeface="黑体" panose="02010609060101010101" charset="-122"/>
              </a:rPr>
              <a:t>系统的总体实现</a:t>
            </a:r>
            <a:endParaRPr lang="zh-CN" altLang="en-US" sz="3200" b="1" dirty="0">
              <a:latin typeface="黑体" panose="02010609060101010101" charset="-122"/>
              <a:ea typeface="黑体" panose="02010609060101010101" charset="-122"/>
            </a:endParaRP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zh-CN" altLang="en-US" sz="2000" dirty="0">
                <a:solidFill>
                  <a:schemeClr val="bg1"/>
                </a:solidFill>
                <a:latin typeface="黑体" panose="02010609060101010101" charset="-122"/>
                <a:ea typeface="黑体" panose="02010609060101010101" charset="-122"/>
              </a:rPr>
              <a:t>第五部分</a:t>
            </a:r>
            <a:endParaRPr lang="zh-CN" altLang="en-US" sz="2000" dirty="0">
              <a:solidFill>
                <a:schemeClr val="bg1"/>
              </a:solidFill>
              <a:latin typeface="黑体" panose="02010609060101010101" charset="-122"/>
              <a:ea typeface="黑体" panose="02010609060101010101"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16" name="KSO_Shape"/>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rgbClr val="6BA42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黑体" panose="02010609060101010101" charset="-122"/>
                <a:ea typeface="黑体" panose="02010609060101010101" charset="-122"/>
              </a:endParaRPr>
            </a:p>
          </p:txBody>
        </p:sp>
      </p:grpSp>
      <p:sp>
        <p:nvSpPr>
          <p:cNvPr id="12" name="TextBox 11"/>
          <p:cNvSpPr txBox="1"/>
          <p:nvPr/>
        </p:nvSpPr>
        <p:spPr>
          <a:xfrm>
            <a:off x="4465443" y="2553010"/>
            <a:ext cx="1554480" cy="368300"/>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系统总体架构</a:t>
            </a:r>
            <a:endParaRPr lang="zh-CN" altLang="en-US" dirty="0">
              <a:latin typeface="黑体" panose="02010609060101010101" charset="-122"/>
              <a:ea typeface="黑体" panose="02010609060101010101" charset="-122"/>
            </a:endParaRPr>
          </a:p>
        </p:txBody>
      </p:sp>
      <p:sp>
        <p:nvSpPr>
          <p:cNvPr id="14" name="TextBox 13"/>
          <p:cNvSpPr txBox="1"/>
          <p:nvPr/>
        </p:nvSpPr>
        <p:spPr>
          <a:xfrm>
            <a:off x="4465443" y="3251698"/>
            <a:ext cx="868680" cy="368300"/>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展现层</a:t>
            </a:r>
            <a:endParaRPr lang="zh-CN" altLang="en-US" dirty="0">
              <a:latin typeface="黑体" panose="02010609060101010101" charset="-122"/>
              <a:ea typeface="黑体" panose="02010609060101010101" charset="-122"/>
            </a:endParaRPr>
          </a:p>
        </p:txBody>
      </p:sp>
      <p:sp>
        <p:nvSpPr>
          <p:cNvPr id="23" name="椭圆 22"/>
          <p:cNvSpPr/>
          <p:nvPr/>
        </p:nvSpPr>
        <p:spPr>
          <a:xfrm>
            <a:off x="4171555" y="2602098"/>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24" name="椭圆 23"/>
          <p:cNvSpPr/>
          <p:nvPr/>
        </p:nvSpPr>
        <p:spPr>
          <a:xfrm>
            <a:off x="4171555" y="3297906"/>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charset="-122"/>
              <a:ea typeface="黑体" panose="02010609060101010101" charset="-122"/>
            </a:endParaRPr>
          </a:p>
        </p:txBody>
      </p:sp>
      <p:sp>
        <p:nvSpPr>
          <p:cNvPr id="4" name="TextBox 13"/>
          <p:cNvSpPr txBox="1"/>
          <p:nvPr/>
        </p:nvSpPr>
        <p:spPr>
          <a:xfrm>
            <a:off x="4465443" y="3901938"/>
            <a:ext cx="868680" cy="368300"/>
          </a:xfrm>
          <a:prstGeom prst="rect">
            <a:avLst/>
          </a:prstGeom>
          <a:noFill/>
        </p:spPr>
        <p:txBody>
          <a:bodyPr wrap="none" rtlCol="0">
            <a:spAutoFit/>
          </a:bodyPr>
          <a:p>
            <a:r>
              <a:rPr lang="zh-CN" altLang="en-US" dirty="0">
                <a:latin typeface="黑体" panose="02010609060101010101" charset="-122"/>
                <a:ea typeface="黑体" panose="02010609060101010101" charset="-122"/>
              </a:rPr>
              <a:t>模型层</a:t>
            </a:r>
            <a:endParaRPr lang="zh-CN" altLang="en-US" dirty="0">
              <a:latin typeface="黑体" panose="02010609060101010101" charset="-122"/>
              <a:ea typeface="黑体" panose="02010609060101010101" charset="-122"/>
            </a:endParaRPr>
          </a:p>
        </p:txBody>
      </p:sp>
      <p:sp>
        <p:nvSpPr>
          <p:cNvPr id="6" name="椭圆 5"/>
          <p:cNvSpPr/>
          <p:nvPr/>
        </p:nvSpPr>
        <p:spPr>
          <a:xfrm>
            <a:off x="4171555" y="3948146"/>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p:tgtEl>
                                          <p:spTgt spid="23"/>
                                        </p:tgtEl>
                                        <p:attrNameLst>
                                          <p:attrName>ppt_x</p:attrName>
                                        </p:attrNameLst>
                                      </p:cBhvr>
                                      <p:tavLst>
                                        <p:tav tm="0">
                                          <p:val>
                                            <p:strVal val="#ppt_x-#ppt_w*1.125000"/>
                                          </p:val>
                                        </p:tav>
                                        <p:tav tm="100000">
                                          <p:val>
                                            <p:strVal val="#ppt_x"/>
                                          </p:val>
                                        </p:tav>
                                      </p:tavLst>
                                    </p:anim>
                                    <p:animEffect transition="in" filter="wipe(right)">
                                      <p:cBhvr>
                                        <p:cTn id="27" dur="500"/>
                                        <p:tgtEl>
                                          <p:spTgt spid="23"/>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p:tgtEl>
                                          <p:spTgt spid="24"/>
                                        </p:tgtEl>
                                        <p:attrNameLst>
                                          <p:attrName>ppt_x</p:attrName>
                                        </p:attrNameLst>
                                      </p:cBhvr>
                                      <p:tavLst>
                                        <p:tav tm="0">
                                          <p:val>
                                            <p:strVal val="#ppt_x-#ppt_w*1.125000"/>
                                          </p:val>
                                        </p:tav>
                                        <p:tav tm="100000">
                                          <p:val>
                                            <p:strVal val="#ppt_x"/>
                                          </p:val>
                                        </p:tav>
                                      </p:tavLst>
                                    </p:anim>
                                    <p:animEffect transition="in" filter="wipe(right)">
                                      <p:cBhvr>
                                        <p:cTn id="31" dur="500"/>
                                        <p:tgtEl>
                                          <p:spTgt spid="24"/>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p:tgtEl>
                                          <p:spTgt spid="14"/>
                                        </p:tgtEl>
                                        <p:attrNameLst>
                                          <p:attrName>ppt_x</p:attrName>
                                        </p:attrNameLst>
                                      </p:cBhvr>
                                      <p:tavLst>
                                        <p:tav tm="0">
                                          <p:val>
                                            <p:strVal val="#ppt_x-#ppt_w*1.125000"/>
                                          </p:val>
                                        </p:tav>
                                        <p:tav tm="100000">
                                          <p:val>
                                            <p:strVal val="#ppt_x"/>
                                          </p:val>
                                        </p:tav>
                                      </p:tavLst>
                                    </p:anim>
                                    <p:animEffect transition="in" filter="wipe(right)">
                                      <p:cBhvr>
                                        <p:cTn id="39" dur="500"/>
                                        <p:tgtEl>
                                          <p:spTgt spid="14"/>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p:tgtEl>
                                          <p:spTgt spid="6"/>
                                        </p:tgtEl>
                                        <p:attrNameLst>
                                          <p:attrName>ppt_x</p:attrName>
                                        </p:attrNameLst>
                                      </p:cBhvr>
                                      <p:tavLst>
                                        <p:tav tm="0">
                                          <p:val>
                                            <p:strVal val="#ppt_x-#ppt_w*1.125000"/>
                                          </p:val>
                                        </p:tav>
                                        <p:tav tm="100000">
                                          <p:val>
                                            <p:strVal val="#ppt_x"/>
                                          </p:val>
                                        </p:tav>
                                      </p:tavLst>
                                    </p:anim>
                                    <p:animEffect transition="in" filter="wipe(right)">
                                      <p:cBhvr>
                                        <p:cTn id="43" dur="500"/>
                                        <p:tgtEl>
                                          <p:spTgt spid="6"/>
                                        </p:tgtEl>
                                      </p:cBhvr>
                                    </p:animEffect>
                                  </p:childTnLst>
                                </p:cTn>
                              </p:par>
                              <p:par>
                                <p:cTn id="44" presetID="12" presetClass="entr" presetSubtype="8" fill="hold" grpId="0" nodeType="withEffect">
                                  <p:stCondLst>
                                    <p:cond delay="30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p:tgtEl>
                                          <p:spTgt spid="4"/>
                                        </p:tgtEl>
                                        <p:attrNameLst>
                                          <p:attrName>ppt_x</p:attrName>
                                        </p:attrNameLst>
                                      </p:cBhvr>
                                      <p:tavLst>
                                        <p:tav tm="0">
                                          <p:val>
                                            <p:strVal val="#ppt_x-#ppt_w*1.125000"/>
                                          </p:val>
                                        </p:tav>
                                        <p:tav tm="100000">
                                          <p:val>
                                            <p:strVal val="#ppt_x"/>
                                          </p:val>
                                        </p:tav>
                                      </p:tavLst>
                                    </p:anim>
                                    <p:animEffect transition="in" filter="wipe(right)">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 grpId="0"/>
      <p:bldP spid="15" grpId="0"/>
      <p:bldP spid="12" grpId="0"/>
      <p:bldP spid="14" grpId="0"/>
      <p:bldP spid="23" grpId="0" bldLvl="0" animBg="1"/>
      <p:bldP spid="24" grpId="0" bldLvl="0" animBg="1"/>
      <p:bldP spid="4" grpId="0"/>
      <p:bldP spid="6"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系统架构设计</a:t>
            </a:r>
            <a:endParaRPr lang="zh-CN" altLang="en-US" sz="3600" b="1" dirty="0">
              <a:latin typeface="方正兰亭黑简体" panose="02000000000000000000" pitchFamily="2" charset="-122"/>
              <a:ea typeface="方正兰亭黑简体" panose="02000000000000000000" pitchFamily="2" charset="-122"/>
            </a:endParaRPr>
          </a:p>
        </p:txBody>
      </p:sp>
      <p:sp>
        <p:nvSpPr>
          <p:cNvPr id="6" name="矩形 5"/>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1"/>
          <p:cNvPicPr>
            <a:picLocks noChangeAspect="1"/>
          </p:cNvPicPr>
          <p:nvPr/>
        </p:nvPicPr>
        <p:blipFill>
          <a:blip r:embed="rId1"/>
          <a:stretch>
            <a:fillRect/>
          </a:stretch>
        </p:blipFill>
        <p:spPr>
          <a:xfrm>
            <a:off x="3622675" y="1043305"/>
            <a:ext cx="3482975" cy="2589530"/>
          </a:xfrm>
          <a:prstGeom prst="rect">
            <a:avLst/>
          </a:prstGeom>
          <a:noFill/>
          <a:ln>
            <a:noFill/>
          </a:ln>
        </p:spPr>
      </p:pic>
      <p:sp>
        <p:nvSpPr>
          <p:cNvPr id="100" name="文本框 99"/>
          <p:cNvSpPr txBox="1"/>
          <p:nvPr/>
        </p:nvSpPr>
        <p:spPr>
          <a:xfrm>
            <a:off x="2908300" y="3964940"/>
            <a:ext cx="5080000" cy="414020"/>
          </a:xfrm>
          <a:prstGeom prst="rect">
            <a:avLst/>
          </a:prstGeom>
          <a:noFill/>
          <a:ln w="9525">
            <a:noFill/>
          </a:ln>
        </p:spPr>
        <p:txBody>
          <a:bodyPr wrap="square">
            <a:spAutoFit/>
          </a:bodyPr>
          <a:p>
            <a:pPr indent="266700"/>
            <a:r>
              <a:rPr lang="zh-CN" sz="1050" b="0">
                <a:latin typeface="Calibri" panose="020F0502020204030204" charset="0"/>
                <a:ea typeface="宋体" panose="02010600030101010101" pitchFamily="2" charset="-122"/>
              </a:rPr>
              <a:t>演示系统主要用于展示和介绍项目成果，调用训练好的模型展示目标检测的效果，收集用户反馈信息。演示系统总共包含三部分，数据存储层、模型层和展现层。</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展示层</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157730" y="1762760"/>
            <a:ext cx="3290570" cy="2814320"/>
          </a:xfrm>
          <a:prstGeom prst="rect">
            <a:avLst/>
          </a:prstGeom>
          <a:noFill/>
          <a:ln>
            <a:noFill/>
          </a:ln>
        </p:spPr>
      </p:pic>
      <p:sp>
        <p:nvSpPr>
          <p:cNvPr id="4" name="文本框 3"/>
          <p:cNvSpPr txBox="1"/>
          <p:nvPr/>
        </p:nvSpPr>
        <p:spPr>
          <a:xfrm>
            <a:off x="2783840" y="1167765"/>
            <a:ext cx="2243455" cy="368300"/>
          </a:xfrm>
          <a:prstGeom prst="rect">
            <a:avLst/>
          </a:prstGeom>
          <a:noFill/>
        </p:spPr>
        <p:txBody>
          <a:bodyPr wrap="square" rtlCol="0">
            <a:spAutoFit/>
          </a:bodyPr>
          <a:p>
            <a:r>
              <a:rPr lang="en-US" altLang="zh-CN">
                <a:solidFill>
                  <a:schemeClr val="tx1"/>
                </a:solidFill>
                <a:effectLst>
                  <a:outerShdw blurRad="38100" dist="19050" dir="2700000" algn="tl" rotWithShape="0">
                    <a:schemeClr val="dk1">
                      <a:alpha val="40000"/>
                    </a:schemeClr>
                  </a:outerShdw>
                </a:effectLst>
              </a:rPr>
              <a:t>Web</a:t>
            </a:r>
            <a:r>
              <a:rPr lang="zh-CN" altLang="en-US">
                <a:solidFill>
                  <a:schemeClr val="tx1"/>
                </a:solidFill>
                <a:effectLst>
                  <a:outerShdw blurRad="38100" dist="19050" dir="2700000" algn="tl" rotWithShape="0">
                    <a:schemeClr val="dk1">
                      <a:alpha val="40000"/>
                    </a:schemeClr>
                  </a:outerShdw>
                </a:effectLst>
              </a:rPr>
              <a:t>展示系统架构</a:t>
            </a:r>
            <a:endParaRPr lang="zh-CN" altLang="en-US">
              <a:solidFill>
                <a:schemeClr val="tx1"/>
              </a:solidFill>
              <a:effectLst>
                <a:outerShdw blurRad="38100" dist="19050" dir="2700000" algn="tl" rotWithShape="0">
                  <a:schemeClr val="dk1">
                    <a:alpha val="40000"/>
                  </a:schemeClr>
                </a:outerShdw>
              </a:effectLst>
            </a:endParaRPr>
          </a:p>
        </p:txBody>
      </p:sp>
      <p:sp>
        <p:nvSpPr>
          <p:cNvPr id="6" name="文本框 5"/>
          <p:cNvSpPr txBox="1"/>
          <p:nvPr/>
        </p:nvSpPr>
        <p:spPr>
          <a:xfrm>
            <a:off x="5997575" y="2593975"/>
            <a:ext cx="2661285" cy="922020"/>
          </a:xfrm>
          <a:prstGeom prst="rect">
            <a:avLst/>
          </a:prstGeom>
          <a:noFill/>
        </p:spPr>
        <p:txBody>
          <a:bodyPr wrap="square" rtlCol="0">
            <a:spAutoFit/>
          </a:bodyPr>
          <a:p>
            <a:r>
              <a:rPr lang="en-US" altLang="zh-CN"/>
              <a:t>Web</a:t>
            </a:r>
            <a:r>
              <a:rPr lang="zh-CN" altLang="en-US"/>
              <a:t>展示系统主要分为前端页面设计，框架选择，数据存储。</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Box 113"/>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35" name="TextBox 34"/>
          <p:cNvSpPr txBox="1"/>
          <p:nvPr/>
        </p:nvSpPr>
        <p:spPr>
          <a:xfrm>
            <a:off x="2540000" y="74930"/>
            <a:ext cx="5614035" cy="645160"/>
          </a:xfrm>
          <a:prstGeom prst="rect">
            <a:avLst/>
          </a:prstGeom>
          <a:noFill/>
        </p:spPr>
        <p:txBody>
          <a:bodyPr wrap="square" rtlCol="0">
            <a:spAutoFit/>
          </a:bodyPr>
          <a:lstStyle/>
          <a:p>
            <a:pPr algn="ctr"/>
            <a:r>
              <a:rPr lang="en-US" altLang="zh-CN" sz="3600" b="1" dirty="0">
                <a:latin typeface="方正兰亭黑简体" panose="02000000000000000000" pitchFamily="2" charset="-122"/>
                <a:ea typeface="方正兰亭黑简体" panose="02000000000000000000" pitchFamily="2" charset="-122"/>
              </a:rPr>
              <a:t>Web</a:t>
            </a:r>
            <a:r>
              <a:rPr lang="zh-CN" altLang="en-US" sz="3600" b="1" dirty="0">
                <a:latin typeface="方正兰亭黑简体" panose="02000000000000000000" pitchFamily="2" charset="-122"/>
                <a:ea typeface="方正兰亭黑简体" panose="02000000000000000000" pitchFamily="2" charset="-122"/>
              </a:rPr>
              <a:t>展示系统使用框架介绍</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p:cNvPicPr>
          <p:nvPr/>
        </p:nvPicPr>
        <p:blipFill>
          <a:blip r:embed="rId1"/>
          <a:stretch>
            <a:fillRect/>
          </a:stretch>
        </p:blipFill>
        <p:spPr>
          <a:xfrm>
            <a:off x="1774825" y="893445"/>
            <a:ext cx="2625090" cy="2207260"/>
          </a:xfrm>
          <a:prstGeom prst="rect">
            <a:avLst/>
          </a:prstGeom>
          <a:noFill/>
          <a:ln>
            <a:noFill/>
          </a:ln>
        </p:spPr>
      </p:pic>
      <p:sp>
        <p:nvSpPr>
          <p:cNvPr id="3" name="文本框 2"/>
          <p:cNvSpPr txBox="1"/>
          <p:nvPr/>
        </p:nvSpPr>
        <p:spPr>
          <a:xfrm>
            <a:off x="1661160" y="3274695"/>
            <a:ext cx="3144520" cy="1753235"/>
          </a:xfrm>
          <a:prstGeom prst="rect">
            <a:avLst/>
          </a:prstGeom>
          <a:noFill/>
          <a:ln w="9525">
            <a:noFill/>
          </a:ln>
        </p:spPr>
        <p:txBody>
          <a:bodyPr wrap="square">
            <a:spAutoFit/>
          </a:bodyPr>
          <a:p>
            <a:pPr indent="0"/>
            <a:r>
              <a:rPr lang="zh-CN" sz="1200" b="0">
                <a:ea typeface="宋体" panose="02010600030101010101" pitchFamily="2" charset="-122"/>
              </a:rPr>
              <a:t>Vue.js是一套构建用户界面的渐进式框架。与其他重量级框架不同的是，Vue 采用自底向上增量开发的设计。Vue 的核心库只关注视图层，它不仅易于上手，还便于与第三方库或既有项目整合。另一方面，当与单文件组件和 Vue 生态系统支持的库结合使用时，Vue 也完全能够为复杂的单页应用程序提供驱动。此外，Vue采用数据驱动页面的方式，是一种MVVM模式，</a:t>
            </a:r>
            <a:endParaRPr lang="zh-CN" altLang="en-US"/>
          </a:p>
        </p:txBody>
      </p:sp>
      <p:pic>
        <p:nvPicPr>
          <p:cNvPr id="10" name="图片 10"/>
          <p:cNvPicPr>
            <a:picLocks noChangeAspect="1"/>
          </p:cNvPicPr>
          <p:nvPr/>
        </p:nvPicPr>
        <p:blipFill>
          <a:blip r:embed="rId2"/>
          <a:stretch>
            <a:fillRect/>
          </a:stretch>
        </p:blipFill>
        <p:spPr>
          <a:xfrm>
            <a:off x="5777230" y="894080"/>
            <a:ext cx="2534285" cy="2206625"/>
          </a:xfrm>
          <a:prstGeom prst="rect">
            <a:avLst/>
          </a:prstGeom>
          <a:noFill/>
          <a:ln>
            <a:noFill/>
          </a:ln>
        </p:spPr>
      </p:pic>
      <p:sp>
        <p:nvSpPr>
          <p:cNvPr id="4" name="文本框 3"/>
          <p:cNvSpPr txBox="1"/>
          <p:nvPr/>
        </p:nvSpPr>
        <p:spPr>
          <a:xfrm>
            <a:off x="5565775" y="3274695"/>
            <a:ext cx="3245485" cy="1568450"/>
          </a:xfrm>
          <a:prstGeom prst="rect">
            <a:avLst/>
          </a:prstGeom>
          <a:noFill/>
          <a:ln w="9525">
            <a:noFill/>
          </a:ln>
        </p:spPr>
        <p:txBody>
          <a:bodyPr wrap="square">
            <a:spAutoFit/>
          </a:bodyPr>
          <a:p>
            <a:pPr indent="266700"/>
            <a:r>
              <a:rPr lang="zh-CN" sz="1200" b="0">
                <a:ea typeface="宋体" panose="02010600030101010101" pitchFamily="2" charset="-122"/>
              </a:rPr>
              <a:t>Django是一个开放源代码的Web应用框架，由Python写成。采用了MVT的框架模式，即模型M，视图V和模版T。它最初是被开发来用于管理劳伦斯出版集团旗下的一些以新闻内容为主的网站的，即是CMS（内容管理系统）软件。并于2005年7月在BSD许可证下发布。这套框架是以比利时的吉普赛爵士吉他手Django Reinhardt来命名的，其基本架构如下图所示。</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2088199" y="1376839"/>
            <a:ext cx="6264275" cy="172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行人检测技术由于应用的广泛性使其在计算机视觉领域成为一个重要分支，对视频监控、车辆辅助驾驶、智能机器人等多个领域提供了重要的技术支持。比如视频监控中关注的主要是行人的运动轨迹和行为，要实现对行人跟踪和行为分析首先要做的就是检测出视频中的行人。然而现实生活中由于行人在衣着上的多样性、形态变化的多样性、所处背景的多样性、光照强弱的多样性、行人之间相互遮挡使得行人检测存在着诸多需要解决的问题。</a:t>
            </a:r>
            <a:endParaRPr lang="en-US" altLang="zh-CN" sz="1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rot="0">
            <a:off x="6754495" y="3524885"/>
            <a:ext cx="2185670" cy="1224915"/>
            <a:chOff x="4304043" y="1286668"/>
            <a:chExt cx="3837944" cy="2757793"/>
          </a:xfrm>
          <a:effectLst>
            <a:outerShdw blurRad="381000" dist="254000" dir="8100000" algn="tr" rotWithShape="0">
              <a:prstClr val="black">
                <a:alpha val="40000"/>
              </a:prstClr>
            </a:outerShdw>
          </a:effectLst>
        </p:grpSpPr>
        <p:sp>
          <p:nvSpPr>
            <p:cNvPr id="39" name="圆角矩形 3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4351930" y="1330004"/>
              <a:ext cx="3742172" cy="2671122"/>
            </a:xfrm>
            <a:prstGeom prst="round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rot="0">
            <a:off x="4356100" y="3524885"/>
            <a:ext cx="2185670" cy="1224915"/>
            <a:chOff x="4304043" y="1286668"/>
            <a:chExt cx="3837944" cy="2757793"/>
          </a:xfrm>
          <a:effectLst>
            <a:outerShdw blurRad="381000" dist="254000" dir="8100000" algn="tr" rotWithShape="0">
              <a:prstClr val="black">
                <a:alpha val="40000"/>
              </a:prstClr>
            </a:outerShdw>
          </a:effectLst>
        </p:grpSpPr>
        <p:sp>
          <p:nvSpPr>
            <p:cNvPr id="50" name="圆角矩形 4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50"/>
            <p:cNvSpPr/>
            <p:nvPr/>
          </p:nvSpPr>
          <p:spPr>
            <a:xfrm>
              <a:off x="4351930" y="1330004"/>
              <a:ext cx="3742172" cy="2671122"/>
            </a:xfrm>
            <a:prstGeom prst="round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rot="0">
            <a:off x="1916430" y="3524885"/>
            <a:ext cx="2185670" cy="1224915"/>
            <a:chOff x="4304043" y="1286668"/>
            <a:chExt cx="3837944" cy="2757793"/>
          </a:xfrm>
          <a:blipFill rotWithShape="1">
            <a:blip r:embed="rId3"/>
            <a:stretch>
              <a:fillRect/>
            </a:stretch>
          </a:blipFill>
          <a:effectLst>
            <a:outerShdw blurRad="381000" dist="254000" dir="8100000" algn="tr" rotWithShape="0">
              <a:prstClr val="black">
                <a:alpha val="40000"/>
              </a:prstClr>
            </a:outerShdw>
          </a:effectLst>
        </p:grpSpPr>
        <p:sp>
          <p:nvSpPr>
            <p:cNvPr id="57" name="圆角矩形 56"/>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圆角矩形 57"/>
            <p:cNvSpPr/>
            <p:nvPr/>
          </p:nvSpPr>
          <p:spPr>
            <a:xfrm>
              <a:off x="4351930" y="1330004"/>
              <a:ext cx="3742172" cy="26711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extBox 2"/>
          <p:cNvSpPr txBox="1"/>
          <p:nvPr/>
        </p:nvSpPr>
        <p:spPr>
          <a:xfrm>
            <a:off x="3518974" y="36096"/>
            <a:ext cx="3859212" cy="646331"/>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选题背景</a:t>
            </a:r>
            <a:endParaRPr lang="zh-CN" altLang="en-US" sz="3600" b="1" dirty="0">
              <a:latin typeface="方正兰亭黑简体" panose="02000000000000000000" pitchFamily="2" charset="-122"/>
              <a:ea typeface="方正兰亭黑简体" panose="02000000000000000000" pitchFamily="2" charset="-122"/>
            </a:endParaRPr>
          </a:p>
        </p:txBody>
      </p:sp>
      <p:sp>
        <p:nvSpPr>
          <p:cNvPr id="4" name="矩形 3"/>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1943637" y="874939"/>
            <a:ext cx="894080" cy="306705"/>
          </a:xfrm>
          <a:prstGeom prst="rect">
            <a:avLst/>
          </a:prstGeom>
          <a:noFill/>
        </p:spPr>
        <p:txBody>
          <a:bodyPr wrap="none" rtlCol="0">
            <a:spAutoFit/>
          </a:bodyPr>
          <a:p>
            <a:pPr algn="l"/>
            <a:r>
              <a:rPr lang="zh-CN" altLang="en-US" sz="1400" b="1" dirty="0">
                <a:solidFill>
                  <a:srgbClr val="6BA42C"/>
                </a:solidFill>
                <a:latin typeface="微软雅黑" panose="020B0503020204020204" pitchFamily="34" charset="-122"/>
                <a:ea typeface="微软雅黑" panose="020B0503020204020204" pitchFamily="34" charset="-122"/>
              </a:rPr>
              <a:t>项目背景</a:t>
            </a:r>
            <a:endParaRPr lang="zh-CN" altLang="en-US" sz="1400" b="1" dirty="0">
              <a:solidFill>
                <a:srgbClr val="6BA42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153"/>
                                        </p:tgtEl>
                                        <p:attrNameLst>
                                          <p:attrName>style.visibility</p:attrName>
                                        </p:attrNameLst>
                                      </p:cBhvr>
                                      <p:to>
                                        <p:strVal val="visible"/>
                                      </p:to>
                                    </p:set>
                                    <p:animEffect>
                                      <p:cBhvr>
                                        <p:cTn id="7" dur="500"/>
                                        <p:tgtEl>
                                          <p:spTgt spid="6153"/>
                                        </p:tgtEl>
                                      </p:cBhvr>
                                    </p:animEffect>
                                  </p:childTnLst>
                                </p:cTn>
                              </p:par>
                              <p:par>
                                <p:cTn id="8" presetID="12" presetClass="entr" presetSubtype="8"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 calcmode="lin" valueType="num">
                                      <p:cBhvr additive="base">
                                        <p:cTn id="10" dur="500"/>
                                        <p:tgtEl>
                                          <p:spTgt spid="61"/>
                                        </p:tgtEl>
                                        <p:attrNameLst>
                                          <p:attrName>ppt_x</p:attrName>
                                        </p:attrNameLst>
                                      </p:cBhvr>
                                      <p:tavLst>
                                        <p:tav tm="0">
                                          <p:val>
                                            <p:strVal val="#ppt_x-#ppt_w*1.125000"/>
                                          </p:val>
                                        </p:tav>
                                        <p:tav tm="100000">
                                          <p:val>
                                            <p:strVal val="#ppt_x"/>
                                          </p:val>
                                        </p:tav>
                                      </p:tavLst>
                                    </p:anim>
                                    <p:animEffect transition="in" filter="wipe(right)">
                                      <p:cBhvr>
                                        <p:cTn id="1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模型层</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1"/>
          <p:cNvPicPr>
            <a:picLocks noChangeAspect="1"/>
          </p:cNvPicPr>
          <p:nvPr/>
        </p:nvPicPr>
        <p:blipFill>
          <a:blip r:embed="rId1"/>
          <a:stretch>
            <a:fillRect/>
          </a:stretch>
        </p:blipFill>
        <p:spPr>
          <a:xfrm>
            <a:off x="1823085" y="1276350"/>
            <a:ext cx="3747135" cy="2932430"/>
          </a:xfrm>
          <a:prstGeom prst="rect">
            <a:avLst/>
          </a:prstGeom>
          <a:noFill/>
          <a:ln>
            <a:noFill/>
          </a:ln>
        </p:spPr>
      </p:pic>
      <p:sp>
        <p:nvSpPr>
          <p:cNvPr id="5" name="文本框 4"/>
          <p:cNvSpPr txBox="1"/>
          <p:nvPr/>
        </p:nvSpPr>
        <p:spPr>
          <a:xfrm>
            <a:off x="5987415" y="1960880"/>
            <a:ext cx="2840990" cy="922020"/>
          </a:xfrm>
          <a:prstGeom prst="rect">
            <a:avLst/>
          </a:prstGeom>
          <a:noFill/>
        </p:spPr>
        <p:txBody>
          <a:bodyPr wrap="square" rtlCol="0">
            <a:spAutoFit/>
          </a:bodyPr>
          <a:p>
            <a:r>
              <a:rPr lang="zh-CN" altLang="en-US"/>
              <a:t>线下服务器用于</a:t>
            </a:r>
            <a:r>
              <a:rPr lang="en-US" altLang="zh-CN"/>
              <a:t>Trainning</a:t>
            </a:r>
            <a:r>
              <a:rPr lang="zh-CN" altLang="en-US"/>
              <a:t>模型，线上服务器用于进行</a:t>
            </a:r>
            <a:r>
              <a:rPr lang="en-US" altLang="zh-CN"/>
              <a:t>Inference</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模型层</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1"/>
          <p:cNvPicPr>
            <a:picLocks noChangeAspect="1"/>
          </p:cNvPicPr>
          <p:nvPr/>
        </p:nvPicPr>
        <p:blipFill>
          <a:blip r:embed="rId1"/>
          <a:stretch>
            <a:fillRect/>
          </a:stretch>
        </p:blipFill>
        <p:spPr>
          <a:xfrm>
            <a:off x="1823085" y="1276350"/>
            <a:ext cx="3747135" cy="2932430"/>
          </a:xfrm>
          <a:prstGeom prst="rect">
            <a:avLst/>
          </a:prstGeom>
          <a:noFill/>
          <a:ln>
            <a:noFill/>
          </a:ln>
        </p:spPr>
      </p:pic>
      <p:sp>
        <p:nvSpPr>
          <p:cNvPr id="5" name="文本框 4"/>
          <p:cNvSpPr txBox="1"/>
          <p:nvPr/>
        </p:nvSpPr>
        <p:spPr>
          <a:xfrm>
            <a:off x="5987415" y="1960880"/>
            <a:ext cx="2840990" cy="922020"/>
          </a:xfrm>
          <a:prstGeom prst="rect">
            <a:avLst/>
          </a:prstGeom>
          <a:noFill/>
        </p:spPr>
        <p:txBody>
          <a:bodyPr wrap="square" rtlCol="0">
            <a:spAutoFit/>
          </a:bodyPr>
          <a:p>
            <a:r>
              <a:rPr lang="zh-CN" altLang="en-US"/>
              <a:t>线下服务器用于</a:t>
            </a:r>
            <a:r>
              <a:rPr lang="en-US" altLang="zh-CN"/>
              <a:t>Trainning</a:t>
            </a:r>
            <a:r>
              <a:rPr lang="zh-CN" altLang="en-US"/>
              <a:t>模型，线上服务器用于进行</a:t>
            </a:r>
            <a:r>
              <a:rPr lang="en-US" altLang="zh-CN"/>
              <a:t>Inference</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814404" y="555527"/>
            <a:ext cx="3552056" cy="1410579"/>
          </a:xfrm>
          <a:prstGeom prst="rect">
            <a:avLst/>
          </a:prstGeom>
        </p:spPr>
        <p:txBody>
          <a:bodyPr wrap="square">
            <a:spAutoFit/>
          </a:bodyPr>
          <a:lstStyle/>
          <a:p>
            <a:pPr>
              <a:lnSpc>
                <a:spcPct val="150000"/>
              </a:lnSpc>
            </a:pPr>
            <a:r>
              <a:rPr lang="en-US" altLang="zh-CN" sz="6600" dirty="0">
                <a:solidFill>
                  <a:srgbClr val="6BA42C"/>
                </a:solidFill>
                <a:latin typeface="Impact" panose="020B0806030902050204" pitchFamily="34" charset="0"/>
                <a:ea typeface="微软雅黑" panose="020B0503020204020204" pitchFamily="34" charset="-122"/>
              </a:rPr>
              <a:t>THANKS!</a:t>
            </a:r>
            <a:endParaRPr lang="zh-CN" altLang="en-US" sz="6600" b="0" dirty="0">
              <a:solidFill>
                <a:srgbClr val="6BA42C"/>
              </a:solidFill>
              <a:latin typeface="Impact" panose="020B0806030902050204" pitchFamily="34" charset="0"/>
              <a:ea typeface="微软雅黑" panose="020B0503020204020204" pitchFamily="34" charset="-122"/>
            </a:endParaRPr>
          </a:p>
        </p:txBody>
      </p:sp>
      <p:sp>
        <p:nvSpPr>
          <p:cNvPr id="25" name="矩形 24"/>
          <p:cNvSpPr/>
          <p:nvPr/>
        </p:nvSpPr>
        <p:spPr>
          <a:xfrm>
            <a:off x="2230228" y="1995686"/>
            <a:ext cx="6436704" cy="2031325"/>
          </a:xfrm>
          <a:prstGeom prst="rect">
            <a:avLst/>
          </a:prstGeom>
        </p:spPr>
        <p:txBody>
          <a:bodyPr wrap="square">
            <a:spAutoFit/>
          </a:bodyPr>
          <a:lstStyle/>
          <a:p>
            <a:pPr>
              <a:lnSpc>
                <a:spcPct val="150000"/>
              </a:lnSpc>
              <a:defRPr/>
            </a:pPr>
            <a:r>
              <a:rPr lang="zh-CN" altLang="en-US" sz="1400" kern="0" dirty="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a:t>
            </a:r>
            <a:r>
              <a:rPr lang="en-US" altLang="zh-CN" sz="1400" kern="0" dirty="0">
                <a:solidFill>
                  <a:srgbClr val="414455"/>
                </a:solidFill>
                <a:latin typeface="微软雅黑" panose="020B0503020204020204" pitchFamily="34" charset="-122"/>
                <a:ea typeface="微软雅黑" panose="020B0503020204020204" pitchFamily="34" charset="-122"/>
              </a:rPr>
              <a:t>XXX</a:t>
            </a:r>
            <a:r>
              <a:rPr lang="zh-CN" altLang="en-US" sz="1400" kern="0" dirty="0">
                <a:solidFill>
                  <a:srgbClr val="414455"/>
                </a:solidFill>
                <a:latin typeface="微软雅黑" panose="020B0503020204020204" pitchFamily="34" charset="-122"/>
                <a:ea typeface="微软雅黑" panose="020B0503020204020204" pitchFamily="34" charset="-122"/>
              </a:rPr>
              <a:t>老师，</a:t>
            </a:r>
            <a:r>
              <a:rPr lang="en-US" altLang="zh-CN" sz="1400" dirty="0">
                <a:solidFill>
                  <a:srgbClr val="414455"/>
                </a:solidFill>
                <a:latin typeface="微软雅黑" panose="020B0503020204020204" pitchFamily="34" charset="-122"/>
                <a:ea typeface="微软雅黑" panose="020B0503020204020204" pitchFamily="34" charset="-122"/>
              </a:rPr>
              <a:t>XXX</a:t>
            </a:r>
            <a:r>
              <a:rPr lang="zh-CN" altLang="en-US" sz="1400" dirty="0">
                <a:solidFill>
                  <a:srgbClr val="414455"/>
                </a:solidFill>
                <a:latin typeface="微软雅黑" panose="020B0503020204020204" pitchFamily="34" charset="-122"/>
                <a:ea typeface="微软雅黑" panose="020B0503020204020204" pitchFamily="34" charset="-122"/>
              </a:rPr>
              <a:t>老师对该论文从选题，构思到最后定稿的各个环节给予细心指引与教导</a:t>
            </a:r>
            <a:r>
              <a:rPr lang="en-US" altLang="zh-CN" sz="1400" dirty="0">
                <a:solidFill>
                  <a:srgbClr val="414455"/>
                </a:solidFill>
                <a:latin typeface="微软雅黑" panose="020B0503020204020204" pitchFamily="34" charset="-122"/>
                <a:ea typeface="微软雅黑" panose="020B0503020204020204" pitchFamily="34" charset="-122"/>
              </a:rPr>
              <a:t>,</a:t>
            </a:r>
            <a:r>
              <a:rPr lang="zh-CN" altLang="en-US" sz="1400" dirty="0">
                <a:solidFill>
                  <a:srgbClr val="414455"/>
                </a:solidFill>
                <a:latin typeface="微软雅黑" panose="020B0503020204020204" pitchFamily="34" charset="-122"/>
                <a:ea typeface="微软雅黑" panose="020B0503020204020204" pitchFamily="34" charset="-122"/>
              </a:rPr>
              <a:t>使我得以最终完成毕业论文设计！</a:t>
            </a:r>
            <a:endParaRPr lang="en-US" altLang="zh-CN" sz="1400" dirty="0">
              <a:solidFill>
                <a:srgbClr val="414455"/>
              </a:solidFill>
              <a:latin typeface="微软雅黑" panose="020B0503020204020204" pitchFamily="34" charset="-122"/>
              <a:ea typeface="微软雅黑" panose="020B0503020204020204" pitchFamily="34" charset="-122"/>
            </a:endParaRPr>
          </a:p>
          <a:p>
            <a:pPr>
              <a:lnSpc>
                <a:spcPct val="150000"/>
              </a:lnSpc>
              <a:defRPr/>
            </a:pPr>
            <a:r>
              <a:rPr lang="en-US" altLang="zh-CN" sz="1400" dirty="0">
                <a:solidFill>
                  <a:srgbClr val="414455"/>
                </a:solidFill>
                <a:latin typeface="微软雅黑" panose="020B0503020204020204" pitchFamily="34" charset="-122"/>
                <a:ea typeface="微软雅黑" panose="020B0503020204020204" pitchFamily="34" charset="-122"/>
              </a:rPr>
              <a:t>        </a:t>
            </a:r>
            <a:r>
              <a:rPr lang="zh-CN" altLang="en-US" sz="1400" dirty="0">
                <a:solidFill>
                  <a:srgbClr val="414455"/>
                </a:solidFill>
                <a:latin typeface="微软雅黑" panose="020B0503020204020204" pitchFamily="34" charset="-122"/>
                <a:ea typeface="微软雅黑" panose="020B0503020204020204" pitchFamily="34" charset="-122"/>
              </a:rPr>
              <a:t>最后，我要向百忙之中抽时间对本文进行审阅，评议和参与本人论文答辩的各位老师表示感谢！</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26" name="矩形 25"/>
          <p:cNvSpPr/>
          <p:nvPr/>
        </p:nvSpPr>
        <p:spPr>
          <a:xfrm>
            <a:off x="3968596" y="4088350"/>
            <a:ext cx="3048000" cy="499624"/>
          </a:xfrm>
          <a:prstGeom prst="rect">
            <a:avLst/>
          </a:prstGeom>
        </p:spPr>
        <p:txBody>
          <a:bodyPr wrap="square">
            <a:spAutoFit/>
          </a:bodyPr>
          <a:lstStyle/>
          <a:p>
            <a:pPr>
              <a:lnSpc>
                <a:spcPct val="150000"/>
              </a:lnSpc>
            </a:pPr>
            <a:r>
              <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rPr>
              <a:t>恳请各位老师批评指正</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2000"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518974" y="65306"/>
            <a:ext cx="3859212" cy="646331"/>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感谢语</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ppt_x</p:attrName>
                                        </p:attrNameLst>
                                      </p:cBhvr>
                                      <p:tavLst>
                                        <p:tav tm="0">
                                          <p:val>
                                            <p:strVal val="#ppt_x"/>
                                          </p:val>
                                        </p:tav>
                                        <p:tav tm="100000">
                                          <p:val>
                                            <p:strVal val="#ppt_x"/>
                                          </p:val>
                                        </p:tav>
                                      </p:tavLst>
                                    </p:anim>
                                    <p:anim calcmode="lin" valueType="num">
                                      <p:cBhvr>
                                        <p:cTn id="8" dur="250" fill="hold"/>
                                        <p:tgtEl>
                                          <p:spTgt spid="24"/>
                                        </p:tgtEl>
                                        <p:attrNameLst>
                                          <p:attrName>ppt_y</p:attrName>
                                        </p:attrNameLst>
                                      </p:cBhvr>
                                      <p:tavLst>
                                        <p:tav tm="0">
                                          <p:val>
                                            <p:strVal val="#ppt_y-#ppt_h/2"/>
                                          </p:val>
                                        </p:tav>
                                        <p:tav tm="100000">
                                          <p:val>
                                            <p:strVal val="#ppt_y"/>
                                          </p:val>
                                        </p:tav>
                                      </p:tavLst>
                                    </p:anim>
                                    <p:anim calcmode="lin" valueType="num">
                                      <p:cBhvr>
                                        <p:cTn id="9" dur="250" fill="hold"/>
                                        <p:tgtEl>
                                          <p:spTgt spid="24"/>
                                        </p:tgtEl>
                                        <p:attrNameLst>
                                          <p:attrName>ppt_w</p:attrName>
                                        </p:attrNameLst>
                                      </p:cBhvr>
                                      <p:tavLst>
                                        <p:tav tm="0">
                                          <p:val>
                                            <p:strVal val="#ppt_w"/>
                                          </p:val>
                                        </p:tav>
                                        <p:tav tm="100000">
                                          <p:val>
                                            <p:strVal val="#ppt_w"/>
                                          </p:val>
                                        </p:tav>
                                      </p:tavLst>
                                    </p:anim>
                                    <p:anim calcmode="lin" valueType="num">
                                      <p:cBhvr>
                                        <p:cTn id="10" dur="250" fill="hold"/>
                                        <p:tgtEl>
                                          <p:spTgt spid="24"/>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25"/>
                                        </p:tgtEl>
                                        <p:attrNameLst>
                                          <p:attrName>style.visibility</p:attrName>
                                        </p:attrNameLst>
                                      </p:cBhvr>
                                      <p:to>
                                        <p:strVal val="visible"/>
                                      </p:to>
                                    </p:set>
                                    <p:animEffect transition="in" filter="wipe(left)">
                                      <p:cBhvr>
                                        <p:cTn id="14" dur="300"/>
                                        <p:tgtEl>
                                          <p:spTgt spid="25"/>
                                        </p:tgtEl>
                                      </p:cBhvr>
                                    </p:animEffect>
                                  </p:childTnLst>
                                </p:cTn>
                              </p:par>
                              <p:par>
                                <p:cTn id="15" presetID="36" presetClass="emph" presetSubtype="0" fill="hold" grpId="1" nodeType="withEffect">
                                  <p:stCondLst>
                                    <p:cond delay="0"/>
                                  </p:stCondLst>
                                  <p:iterate type="lt">
                                    <p:tmPct val="30000"/>
                                  </p:iterate>
                                  <p:childTnLst>
                                    <p:animScale>
                                      <p:cBhvr>
                                        <p:cTn id="16" dur="150" autoRev="1" fill="hold">
                                          <p:stCondLst>
                                            <p:cond delay="0"/>
                                          </p:stCondLst>
                                        </p:cTn>
                                        <p:tgtEl>
                                          <p:spTgt spid="25"/>
                                        </p:tgtEl>
                                      </p:cBhvr>
                                      <p:to x="80000" y="100000"/>
                                    </p:animScale>
                                    <p:anim by="(#ppt_w*0.10)" calcmode="lin" valueType="num">
                                      <p:cBhvr>
                                        <p:cTn id="17" dur="150" autoRev="1" fill="hold">
                                          <p:stCondLst>
                                            <p:cond delay="0"/>
                                          </p:stCondLst>
                                        </p:cTn>
                                        <p:tgtEl>
                                          <p:spTgt spid="25"/>
                                        </p:tgtEl>
                                        <p:attrNameLst>
                                          <p:attrName>ppt_x</p:attrName>
                                        </p:attrNameLst>
                                      </p:cBhvr>
                                    </p:anim>
                                    <p:anim by="(-#ppt_w*0.10)" calcmode="lin" valueType="num">
                                      <p:cBhvr>
                                        <p:cTn id="18" dur="150" autoRev="1" fill="hold">
                                          <p:stCondLst>
                                            <p:cond delay="0"/>
                                          </p:stCondLst>
                                        </p:cTn>
                                        <p:tgtEl>
                                          <p:spTgt spid="25"/>
                                        </p:tgtEl>
                                        <p:attrNameLst>
                                          <p:attrName>ppt_y</p:attrName>
                                        </p:attrNameLst>
                                      </p:cBhvr>
                                    </p:anim>
                                    <p:animRot by="-480000">
                                      <p:cBhvr>
                                        <p:cTn id="19" dur="150" autoRev="1" fill="hold">
                                          <p:stCondLst>
                                            <p:cond delay="0"/>
                                          </p:stCondLst>
                                        </p:cTn>
                                        <p:tgtEl>
                                          <p:spTgt spid="25"/>
                                        </p:tgtEl>
                                        <p:attrNameLst>
                                          <p:attrName>r</p:attrName>
                                        </p:attrNameLst>
                                      </p:cBhvr>
                                    </p:animRot>
                                  </p:childTnLst>
                                </p:cTn>
                              </p:par>
                            </p:childTnLst>
                          </p:cTn>
                        </p:par>
                        <p:par>
                          <p:cTn id="20" fill="hold">
                            <p:stCondLst>
                              <p:cond delay="17980"/>
                            </p:stCondLst>
                            <p:childTnLst>
                              <p:par>
                                <p:cTn id="21" presetID="42"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6156176" y="3194025"/>
            <a:ext cx="2544286" cy="1508105"/>
          </a:xfrm>
          <a:prstGeom prst="rect">
            <a:avLst/>
          </a:prstGeom>
          <a:noFill/>
        </p:spPr>
        <p:txBody>
          <a:bodyPr wrap="none" rtlCol="0">
            <a:spAutoFit/>
          </a:bodyPr>
          <a:lstStyle/>
          <a:p>
            <a:r>
              <a:rPr lang="zh-CN" altLang="en-US" sz="4600" dirty="0">
                <a:solidFill>
                  <a:srgbClr val="F2B800"/>
                </a:solidFill>
                <a:latin typeface="微软雅黑" panose="020B0503020204020204" pitchFamily="34" charset="-122"/>
                <a:ea typeface="微软雅黑" panose="020B0503020204020204" pitchFamily="34" charset="-122"/>
              </a:rPr>
              <a:t>演示完毕</a:t>
            </a:r>
            <a:endParaRPr lang="en-US" altLang="zh-CN" sz="4600" dirty="0">
              <a:solidFill>
                <a:srgbClr val="F2B800"/>
              </a:solidFill>
              <a:latin typeface="微软雅黑" panose="020B0503020204020204" pitchFamily="34" charset="-122"/>
              <a:ea typeface="微软雅黑" panose="020B0503020204020204" pitchFamily="34" charset="-122"/>
            </a:endParaRPr>
          </a:p>
          <a:p>
            <a:r>
              <a:rPr lang="zh-CN" altLang="en-US" sz="4600" dirty="0">
                <a:solidFill>
                  <a:srgbClr val="F2B800"/>
                </a:solidFill>
                <a:latin typeface="微软雅黑" panose="020B0503020204020204" pitchFamily="34" charset="-122"/>
                <a:ea typeface="微软雅黑" panose="020B0503020204020204" pitchFamily="34" charset="-122"/>
              </a:rPr>
              <a:t>感谢观看</a:t>
            </a:r>
            <a:endParaRPr lang="en-US" altLang="zh-CN" sz="4600" dirty="0">
              <a:solidFill>
                <a:srgbClr val="F2B80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484314" y="1525740"/>
            <a:ext cx="1046460" cy="1046460"/>
            <a:chOff x="1677608" y="2996952"/>
            <a:chExt cx="1395643" cy="1395643"/>
          </a:xfrm>
        </p:grpSpPr>
        <p:sp>
          <p:nvSpPr>
            <p:cNvPr id="13"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微软雅黑" panose="020B0503020204020204" pitchFamily="34" charset="-122"/>
                <a:ea typeface="微软雅黑" panose="020B0503020204020204" pitchFamily="34" charset="-122"/>
              </a:endParaRPr>
            </a:p>
          </p:txBody>
        </p:sp>
        <p:sp>
          <p:nvSpPr>
            <p:cNvPr id="14" name="Oval 29"/>
            <p:cNvSpPr>
              <a:spLocks noChangeAspect="1"/>
            </p:cNvSpPr>
            <p:nvPr/>
          </p:nvSpPr>
          <p:spPr>
            <a:xfrm>
              <a:off x="1850114" y="3169458"/>
              <a:ext cx="1050630" cy="1050630"/>
            </a:xfrm>
            <a:prstGeom prst="ellipse">
              <a:avLst/>
            </a:prstGeom>
            <a:solidFill>
              <a:srgbClr val="6BA42C"/>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sz="21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584766" y="1525740"/>
            <a:ext cx="1046460" cy="1046460"/>
            <a:chOff x="1677608" y="2996952"/>
            <a:chExt cx="1395643" cy="1395643"/>
          </a:xfrm>
        </p:grpSpPr>
        <p:sp>
          <p:nvSpPr>
            <p:cNvPr id="16"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微软雅黑" panose="020B0503020204020204" pitchFamily="34" charset="-122"/>
                <a:ea typeface="微软雅黑" panose="020B0503020204020204" pitchFamily="34" charset="-122"/>
              </a:endParaRPr>
            </a:p>
          </p:txBody>
        </p:sp>
        <p:sp>
          <p:nvSpPr>
            <p:cNvPr id="17" name="Oval 29"/>
            <p:cNvSpPr>
              <a:spLocks noChangeAspect="1"/>
            </p:cNvSpPr>
            <p:nvPr/>
          </p:nvSpPr>
          <p:spPr>
            <a:xfrm>
              <a:off x="1850114" y="3169458"/>
              <a:ext cx="1050630" cy="1050630"/>
            </a:xfrm>
            <a:prstGeom prst="ellipse">
              <a:avLst/>
            </a:prstGeom>
            <a:solidFill>
              <a:srgbClr val="6BA42C"/>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5685217" y="1525740"/>
            <a:ext cx="1046460" cy="1046460"/>
            <a:chOff x="1677608" y="2996952"/>
            <a:chExt cx="1395643" cy="1395643"/>
          </a:xfrm>
        </p:grpSpPr>
        <p:sp>
          <p:nvSpPr>
            <p:cNvPr id="19"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微软雅黑" panose="020B0503020204020204" pitchFamily="34" charset="-122"/>
                <a:ea typeface="微软雅黑" panose="020B0503020204020204" pitchFamily="34" charset="-122"/>
              </a:endParaRPr>
            </a:p>
          </p:txBody>
        </p:sp>
        <p:sp>
          <p:nvSpPr>
            <p:cNvPr id="20" name="Oval 29"/>
            <p:cNvSpPr>
              <a:spLocks noChangeAspect="1"/>
            </p:cNvSpPr>
            <p:nvPr/>
          </p:nvSpPr>
          <p:spPr>
            <a:xfrm>
              <a:off x="1850114" y="3169458"/>
              <a:ext cx="1050630" cy="1050630"/>
            </a:xfrm>
            <a:prstGeom prst="ellipse">
              <a:avLst/>
            </a:prstGeom>
            <a:solidFill>
              <a:srgbClr val="6BA42C"/>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2394800" y="1506943"/>
            <a:ext cx="1046460" cy="1046460"/>
            <a:chOff x="1677608" y="2996952"/>
            <a:chExt cx="1395643" cy="1395643"/>
          </a:xfrm>
        </p:grpSpPr>
        <p:sp>
          <p:nvSpPr>
            <p:cNvPr id="22" name="Oval 60"/>
            <p:cNvSpPr>
              <a:spLocks noChangeAspect="1"/>
            </p:cNvSpPr>
            <p:nvPr/>
          </p:nvSpPr>
          <p:spPr>
            <a:xfrm>
              <a:off x="1677608" y="2996952"/>
              <a:ext cx="1395643" cy="1395643"/>
            </a:xfrm>
            <a:prstGeom prst="ellipse">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white"/>
                </a:solidFill>
                <a:latin typeface="微软雅黑" panose="020B0503020204020204" pitchFamily="34" charset="-122"/>
                <a:ea typeface="微软雅黑" panose="020B0503020204020204" pitchFamily="34" charset="-122"/>
              </a:endParaRPr>
            </a:p>
          </p:txBody>
        </p:sp>
        <p:sp>
          <p:nvSpPr>
            <p:cNvPr id="23" name="Oval 29"/>
            <p:cNvSpPr>
              <a:spLocks noChangeAspect="1"/>
            </p:cNvSpPr>
            <p:nvPr/>
          </p:nvSpPr>
          <p:spPr>
            <a:xfrm>
              <a:off x="1850114" y="3169458"/>
              <a:ext cx="1050630" cy="1050630"/>
            </a:xfrm>
            <a:prstGeom prst="ellipse">
              <a:avLst/>
            </a:prstGeom>
            <a:solidFill>
              <a:srgbClr val="6BA42C"/>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sz="21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4" name="TextBox 23"/>
          <p:cNvSpPr txBox="1"/>
          <p:nvPr/>
        </p:nvSpPr>
        <p:spPr>
          <a:xfrm flipH="1">
            <a:off x="2803032" y="1741708"/>
            <a:ext cx="269960" cy="629920"/>
          </a:xfrm>
          <a:prstGeom prst="rect">
            <a:avLst/>
          </a:prstGeom>
          <a:noFill/>
        </p:spPr>
        <p:txBody>
          <a:bodyPr wrap="square" rtlCol="0">
            <a:spAutoFit/>
          </a:bodyPr>
          <a:lstStyle/>
          <a:p>
            <a:pPr algn="ctr"/>
            <a:r>
              <a:rPr lang="zh-CN" altLang="en-US" sz="3300" b="1" dirty="0" smtClean="0">
                <a:solidFill>
                  <a:schemeClr val="bg1"/>
                </a:solidFill>
                <a:latin typeface="微软雅黑" panose="020B0503020204020204" pitchFamily="34" charset="-122"/>
                <a:ea typeface="微软雅黑" panose="020B0503020204020204" pitchFamily="34" charset="-122"/>
              </a:rPr>
              <a:t>谢</a:t>
            </a:r>
            <a:endParaRPr lang="id-ID" sz="3300" b="1" dirty="0">
              <a:solidFill>
                <a:schemeClr val="bg1"/>
              </a:solidFill>
              <a:latin typeface="微软雅黑" panose="020B0503020204020204" pitchFamily="34" charset="-122"/>
              <a:ea typeface="微软雅黑" panose="020B0503020204020204" pitchFamily="34" charset="-122"/>
            </a:endParaRPr>
          </a:p>
        </p:txBody>
      </p:sp>
      <p:sp>
        <p:nvSpPr>
          <p:cNvPr id="25" name="TextBox 24"/>
          <p:cNvSpPr txBox="1"/>
          <p:nvPr/>
        </p:nvSpPr>
        <p:spPr>
          <a:xfrm flipH="1">
            <a:off x="3852582" y="1741708"/>
            <a:ext cx="269960" cy="629920"/>
          </a:xfrm>
          <a:prstGeom prst="rect">
            <a:avLst/>
          </a:prstGeom>
          <a:noFill/>
        </p:spPr>
        <p:txBody>
          <a:bodyPr wrap="square" rtlCol="0">
            <a:spAutoFit/>
          </a:bodyPr>
          <a:lstStyle/>
          <a:p>
            <a:pPr algn="ctr"/>
            <a:r>
              <a:rPr lang="zh-CN" altLang="en-US" sz="3300" b="1" dirty="0">
                <a:solidFill>
                  <a:schemeClr val="bg1"/>
                </a:solidFill>
                <a:latin typeface="微软雅黑" panose="020B0503020204020204" pitchFamily="34" charset="-122"/>
                <a:ea typeface="微软雅黑" panose="020B0503020204020204" pitchFamily="34" charset="-122"/>
              </a:rPr>
              <a:t>谢</a:t>
            </a:r>
            <a:endParaRPr lang="id-ID" sz="3300" b="1"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flipH="1">
            <a:off x="4947425" y="1762028"/>
            <a:ext cx="269960" cy="629920"/>
          </a:xfrm>
          <a:prstGeom prst="rect">
            <a:avLst/>
          </a:prstGeom>
          <a:noFill/>
        </p:spPr>
        <p:txBody>
          <a:bodyPr wrap="square" rtlCol="0">
            <a:spAutoFit/>
          </a:bodyPr>
          <a:lstStyle/>
          <a:p>
            <a:pPr algn="ctr"/>
            <a:r>
              <a:rPr lang="zh-CN" altLang="en-US" sz="3300" b="1" dirty="0" smtClean="0">
                <a:solidFill>
                  <a:schemeClr val="bg1"/>
                </a:solidFill>
                <a:latin typeface="微软雅黑" panose="020B0503020204020204" pitchFamily="34" charset="-122"/>
                <a:ea typeface="微软雅黑" panose="020B0503020204020204" pitchFamily="34" charset="-122"/>
              </a:rPr>
              <a:t>聆</a:t>
            </a:r>
            <a:endParaRPr lang="id-ID" sz="3300" b="1" dirty="0">
              <a:solidFill>
                <a:schemeClr val="bg1"/>
              </a:solidFill>
              <a:latin typeface="微软雅黑" panose="020B0503020204020204" pitchFamily="34" charset="-122"/>
              <a:ea typeface="微软雅黑" panose="020B0503020204020204" pitchFamily="34" charset="-122"/>
            </a:endParaRPr>
          </a:p>
        </p:txBody>
      </p:sp>
      <p:sp>
        <p:nvSpPr>
          <p:cNvPr id="2" name="TextBox 26"/>
          <p:cNvSpPr txBox="1"/>
          <p:nvPr/>
        </p:nvSpPr>
        <p:spPr>
          <a:xfrm flipH="1">
            <a:off x="6073663" y="1782348"/>
            <a:ext cx="269960" cy="629920"/>
          </a:xfrm>
          <a:prstGeom prst="rect">
            <a:avLst/>
          </a:prstGeom>
          <a:noFill/>
        </p:spPr>
        <p:txBody>
          <a:bodyPr wrap="square" rtlCol="0">
            <a:spAutoFit/>
          </a:bodyPr>
          <a:lstStyle/>
          <a:p>
            <a:pPr algn="ctr"/>
            <a:r>
              <a:rPr lang="zh-CN" altLang="en-US" sz="3300" b="1" dirty="0">
                <a:solidFill>
                  <a:schemeClr val="bg1"/>
                </a:solidFill>
                <a:latin typeface="微软雅黑" panose="020B0503020204020204" pitchFamily="34" charset="-122"/>
                <a:ea typeface="微软雅黑" panose="020B0503020204020204" pitchFamily="34" charset="-122"/>
              </a:rPr>
              <a:t>听</a:t>
            </a:r>
            <a:endParaRPr lang="id-ID" sz="3300" b="1" dirty="0">
              <a:solidFill>
                <a:schemeClr val="bg1"/>
              </a:solidFill>
              <a:latin typeface="微软雅黑" panose="020B0503020204020204" pitchFamily="34" charset="-122"/>
              <a:ea typeface="微软雅黑" panose="020B0503020204020204" pitchFamily="34" charset="-122"/>
            </a:endParaRPr>
          </a:p>
        </p:txBody>
      </p:sp>
      <p:sp>
        <p:nvSpPr>
          <p:cNvPr id="29" name="矩形 90"/>
          <p:cNvSpPr/>
          <p:nvPr/>
        </p:nvSpPr>
        <p:spPr>
          <a:xfrm>
            <a:off x="-27507" y="2950720"/>
            <a:ext cx="9188822" cy="2213093"/>
          </a:xfrm>
          <a:custGeom>
            <a:avLst/>
            <a:gdLst>
              <a:gd name="connsiteX0" fmla="*/ 0 w 12254953"/>
              <a:gd name="connsiteY0" fmla="*/ 0 h 2183753"/>
              <a:gd name="connsiteX1" fmla="*/ 12254953 w 12254953"/>
              <a:gd name="connsiteY1" fmla="*/ 0 h 2183753"/>
              <a:gd name="connsiteX2" fmla="*/ 12254953 w 12254953"/>
              <a:gd name="connsiteY2" fmla="*/ 2183753 h 2183753"/>
              <a:gd name="connsiteX3" fmla="*/ 0 w 12254953"/>
              <a:gd name="connsiteY3" fmla="*/ 2183753 h 2183753"/>
              <a:gd name="connsiteX4" fmla="*/ 0 w 12254953"/>
              <a:gd name="connsiteY4" fmla="*/ 0 h 2183753"/>
              <a:gd name="connsiteX0-1" fmla="*/ 0 w 12254953"/>
              <a:gd name="connsiteY0-2" fmla="*/ 0 h 2183753"/>
              <a:gd name="connsiteX1-3" fmla="*/ 5904086 w 12254953"/>
              <a:gd name="connsiteY1-4" fmla="*/ 998 h 2183753"/>
              <a:gd name="connsiteX2-5" fmla="*/ 12254953 w 12254953"/>
              <a:gd name="connsiteY2-6" fmla="*/ 0 h 2183753"/>
              <a:gd name="connsiteX3-7" fmla="*/ 12254953 w 12254953"/>
              <a:gd name="connsiteY3-8" fmla="*/ 2183753 h 2183753"/>
              <a:gd name="connsiteX4-9" fmla="*/ 0 w 12254953"/>
              <a:gd name="connsiteY4-10" fmla="*/ 2183753 h 2183753"/>
              <a:gd name="connsiteX5" fmla="*/ 0 w 12254953"/>
              <a:gd name="connsiteY5" fmla="*/ 0 h 2183753"/>
              <a:gd name="connsiteX0-11" fmla="*/ 0 w 12254953"/>
              <a:gd name="connsiteY0-12" fmla="*/ 2631 h 2186384"/>
              <a:gd name="connsiteX1-13" fmla="*/ 5904086 w 12254953"/>
              <a:gd name="connsiteY1-14" fmla="*/ 3629 h 2186384"/>
              <a:gd name="connsiteX2-15" fmla="*/ 6346772 w 12254953"/>
              <a:gd name="connsiteY2-16" fmla="*/ 0 h 2186384"/>
              <a:gd name="connsiteX3-17" fmla="*/ 12254953 w 12254953"/>
              <a:gd name="connsiteY3-18" fmla="*/ 2631 h 2186384"/>
              <a:gd name="connsiteX4-19" fmla="*/ 12254953 w 12254953"/>
              <a:gd name="connsiteY4-20" fmla="*/ 2186384 h 2186384"/>
              <a:gd name="connsiteX5-21" fmla="*/ 0 w 12254953"/>
              <a:gd name="connsiteY5-22" fmla="*/ 2186384 h 2186384"/>
              <a:gd name="connsiteX6" fmla="*/ 0 w 12254953"/>
              <a:gd name="connsiteY6" fmla="*/ 2631 h 2186384"/>
              <a:gd name="connsiteX0-23" fmla="*/ 0 w 12254953"/>
              <a:gd name="connsiteY0-24" fmla="*/ 2631 h 2186384"/>
              <a:gd name="connsiteX1-25" fmla="*/ 5904086 w 12254953"/>
              <a:gd name="connsiteY1-26" fmla="*/ 3629 h 2186384"/>
              <a:gd name="connsiteX2-27" fmla="*/ 6118172 w 12254953"/>
              <a:gd name="connsiteY2-28" fmla="*/ 0 h 2186384"/>
              <a:gd name="connsiteX3-29" fmla="*/ 6346772 w 12254953"/>
              <a:gd name="connsiteY3-30" fmla="*/ 0 h 2186384"/>
              <a:gd name="connsiteX4-31" fmla="*/ 12254953 w 12254953"/>
              <a:gd name="connsiteY4-32" fmla="*/ 2631 h 2186384"/>
              <a:gd name="connsiteX5-33" fmla="*/ 12254953 w 12254953"/>
              <a:gd name="connsiteY5-34" fmla="*/ 2186384 h 2186384"/>
              <a:gd name="connsiteX6-35" fmla="*/ 0 w 12254953"/>
              <a:gd name="connsiteY6-36" fmla="*/ 2186384 h 2186384"/>
              <a:gd name="connsiteX7" fmla="*/ 0 w 12254953"/>
              <a:gd name="connsiteY7" fmla="*/ 2631 h 2186384"/>
              <a:gd name="connsiteX0-37" fmla="*/ 0 w 12254953"/>
              <a:gd name="connsiteY0-38" fmla="*/ 2631 h 2186384"/>
              <a:gd name="connsiteX1-39" fmla="*/ 5904086 w 12254953"/>
              <a:gd name="connsiteY1-40" fmla="*/ 3629 h 2186384"/>
              <a:gd name="connsiteX2-41" fmla="*/ 6132686 w 12254953"/>
              <a:gd name="connsiteY2-42" fmla="*/ 399143 h 2186384"/>
              <a:gd name="connsiteX3-43" fmla="*/ 6346772 w 12254953"/>
              <a:gd name="connsiteY3-44" fmla="*/ 0 h 2186384"/>
              <a:gd name="connsiteX4-45" fmla="*/ 12254953 w 12254953"/>
              <a:gd name="connsiteY4-46" fmla="*/ 2631 h 2186384"/>
              <a:gd name="connsiteX5-47" fmla="*/ 12254953 w 12254953"/>
              <a:gd name="connsiteY5-48" fmla="*/ 2186384 h 2186384"/>
              <a:gd name="connsiteX6-49" fmla="*/ 0 w 12254953"/>
              <a:gd name="connsiteY6-50" fmla="*/ 2186384 h 2186384"/>
              <a:gd name="connsiteX7-51" fmla="*/ 0 w 12254953"/>
              <a:gd name="connsiteY7-52" fmla="*/ 2631 h 2186384"/>
              <a:gd name="connsiteX0-53" fmla="*/ 0 w 12254953"/>
              <a:gd name="connsiteY0-54" fmla="*/ 2631 h 2186384"/>
              <a:gd name="connsiteX1-55" fmla="*/ 5904086 w 12254953"/>
              <a:gd name="connsiteY1-56" fmla="*/ 3629 h 2186384"/>
              <a:gd name="connsiteX2-57" fmla="*/ 6132686 w 12254953"/>
              <a:gd name="connsiteY2-58" fmla="*/ 320054 h 2186384"/>
              <a:gd name="connsiteX3-59" fmla="*/ 6346772 w 12254953"/>
              <a:gd name="connsiteY3-60" fmla="*/ 0 h 2186384"/>
              <a:gd name="connsiteX4-61" fmla="*/ 12254953 w 12254953"/>
              <a:gd name="connsiteY4-62" fmla="*/ 2631 h 2186384"/>
              <a:gd name="connsiteX5-63" fmla="*/ 12254953 w 12254953"/>
              <a:gd name="connsiteY5-64" fmla="*/ 2186384 h 2186384"/>
              <a:gd name="connsiteX6-65" fmla="*/ 0 w 12254953"/>
              <a:gd name="connsiteY6-66" fmla="*/ 2186384 h 2186384"/>
              <a:gd name="connsiteX7-67" fmla="*/ 0 w 12254953"/>
              <a:gd name="connsiteY7-68" fmla="*/ 2631 h 21863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2254953" h="2186384">
                <a:moveTo>
                  <a:pt x="0" y="2631"/>
                </a:moveTo>
                <a:lnTo>
                  <a:pt x="5904086" y="3629"/>
                </a:lnTo>
                <a:lnTo>
                  <a:pt x="6132686" y="320054"/>
                </a:lnTo>
                <a:lnTo>
                  <a:pt x="6346772" y="0"/>
                </a:lnTo>
                <a:lnTo>
                  <a:pt x="12254953" y="2631"/>
                </a:lnTo>
                <a:lnTo>
                  <a:pt x="12254953" y="2186384"/>
                </a:lnTo>
                <a:lnTo>
                  <a:pt x="0" y="2186384"/>
                </a:lnTo>
                <a:lnTo>
                  <a:pt x="0" y="2631"/>
                </a:lnTo>
                <a:close/>
              </a:path>
            </a:pathLst>
          </a:custGeom>
          <a:solidFill>
            <a:srgbClr val="6BA42C"/>
          </a:solidFill>
          <a:ln>
            <a:noFill/>
          </a:ln>
          <a:effectLst>
            <a:outerShdw blurRad="1143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3539677" y="4720772"/>
            <a:ext cx="309880" cy="299085"/>
          </a:xfrm>
          <a:prstGeom prst="rect">
            <a:avLst/>
          </a:prstGeom>
        </p:spPr>
        <p:txBody>
          <a:bodyPr wrap="none">
            <a:spAutoFit/>
          </a:bodyPr>
          <a:lstStyle/>
          <a:p>
            <a:endParaRPr lang="zh-CN" altLang="en-US" sz="1350" dirty="0">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3000"/>
                                        <p:tgtEl>
                                          <p:spTgt spid="83"/>
                                        </p:tgtEl>
                                      </p:cBhvr>
                                    </p:animEffect>
                                    <p:anim calcmode="lin" valueType="num">
                                      <p:cBhvr>
                                        <p:cTn id="8" dur="3000" fill="hold"/>
                                        <p:tgtEl>
                                          <p:spTgt spid="83"/>
                                        </p:tgtEl>
                                        <p:attrNameLst>
                                          <p:attrName>ppt_x</p:attrName>
                                        </p:attrNameLst>
                                      </p:cBhvr>
                                      <p:tavLst>
                                        <p:tav tm="0">
                                          <p:val>
                                            <p:strVal val="#ppt_x"/>
                                          </p:val>
                                        </p:tav>
                                        <p:tav tm="100000">
                                          <p:val>
                                            <p:strVal val="#ppt_x"/>
                                          </p:val>
                                        </p:tav>
                                      </p:tavLst>
                                    </p:anim>
                                    <p:anim calcmode="lin" valueType="num">
                                      <p:cBhvr>
                                        <p:cTn id="9" dur="3000" fill="hold"/>
                                        <p:tgtEl>
                                          <p:spTgt spid="83"/>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26"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290">
                                          <p:stCondLst>
                                            <p:cond delay="0"/>
                                          </p:stCondLst>
                                        </p:cTn>
                                        <p:tgtEl>
                                          <p:spTgt spid="21"/>
                                        </p:tgtEl>
                                      </p:cBhvr>
                                    </p:animEffect>
                                    <p:anim calcmode="lin" valueType="num">
                                      <p:cBhvr>
                                        <p:cTn id="14" dur="911"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21"/>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21"/>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21"/>
                                        </p:tgtEl>
                                        <p:attrNameLst>
                                          <p:attrName>ppt_y</p:attrName>
                                        </p:attrNameLst>
                                      </p:cBhvr>
                                      <p:tavLst>
                                        <p:tav tm="0" fmla="#ppt_y-sin(pi*$)/81">
                                          <p:val>
                                            <p:fltVal val="0"/>
                                          </p:val>
                                        </p:tav>
                                        <p:tav tm="100000">
                                          <p:val>
                                            <p:fltVal val="1"/>
                                          </p:val>
                                        </p:tav>
                                      </p:tavLst>
                                    </p:anim>
                                    <p:animScale>
                                      <p:cBhvr>
                                        <p:cTn id="19" dur="13">
                                          <p:stCondLst>
                                            <p:cond delay="325"/>
                                          </p:stCondLst>
                                        </p:cTn>
                                        <p:tgtEl>
                                          <p:spTgt spid="21"/>
                                        </p:tgtEl>
                                      </p:cBhvr>
                                      <p:to x="100000" y="60000"/>
                                    </p:animScale>
                                    <p:animScale>
                                      <p:cBhvr>
                                        <p:cTn id="20" dur="83" decel="50000">
                                          <p:stCondLst>
                                            <p:cond delay="338"/>
                                          </p:stCondLst>
                                        </p:cTn>
                                        <p:tgtEl>
                                          <p:spTgt spid="21"/>
                                        </p:tgtEl>
                                      </p:cBhvr>
                                      <p:to x="100000" y="100000"/>
                                    </p:animScale>
                                    <p:animScale>
                                      <p:cBhvr>
                                        <p:cTn id="21" dur="13">
                                          <p:stCondLst>
                                            <p:cond delay="656"/>
                                          </p:stCondLst>
                                        </p:cTn>
                                        <p:tgtEl>
                                          <p:spTgt spid="21"/>
                                        </p:tgtEl>
                                      </p:cBhvr>
                                      <p:to x="100000" y="80000"/>
                                    </p:animScale>
                                    <p:animScale>
                                      <p:cBhvr>
                                        <p:cTn id="22" dur="83" decel="50000">
                                          <p:stCondLst>
                                            <p:cond delay="669"/>
                                          </p:stCondLst>
                                        </p:cTn>
                                        <p:tgtEl>
                                          <p:spTgt spid="21"/>
                                        </p:tgtEl>
                                      </p:cBhvr>
                                      <p:to x="100000" y="100000"/>
                                    </p:animScale>
                                    <p:animScale>
                                      <p:cBhvr>
                                        <p:cTn id="23" dur="13">
                                          <p:stCondLst>
                                            <p:cond delay="821"/>
                                          </p:stCondLst>
                                        </p:cTn>
                                        <p:tgtEl>
                                          <p:spTgt spid="21"/>
                                        </p:tgtEl>
                                      </p:cBhvr>
                                      <p:to x="100000" y="90000"/>
                                    </p:animScale>
                                    <p:animScale>
                                      <p:cBhvr>
                                        <p:cTn id="24" dur="83" decel="50000">
                                          <p:stCondLst>
                                            <p:cond delay="834"/>
                                          </p:stCondLst>
                                        </p:cTn>
                                        <p:tgtEl>
                                          <p:spTgt spid="21"/>
                                        </p:tgtEl>
                                      </p:cBhvr>
                                      <p:to x="100000" y="100000"/>
                                    </p:animScale>
                                    <p:animScale>
                                      <p:cBhvr>
                                        <p:cTn id="25" dur="13">
                                          <p:stCondLst>
                                            <p:cond delay="904"/>
                                          </p:stCondLst>
                                        </p:cTn>
                                        <p:tgtEl>
                                          <p:spTgt spid="21"/>
                                        </p:tgtEl>
                                      </p:cBhvr>
                                      <p:to x="100000" y="95000"/>
                                    </p:animScale>
                                    <p:animScale>
                                      <p:cBhvr>
                                        <p:cTn id="26" dur="83" decel="50000">
                                          <p:stCondLst>
                                            <p:cond delay="917"/>
                                          </p:stCondLst>
                                        </p:cTn>
                                        <p:tgtEl>
                                          <p:spTgt spid="21"/>
                                        </p:tgtEl>
                                      </p:cBhvr>
                                      <p:to x="100000" y="100000"/>
                                    </p:animScale>
                                  </p:childTnLst>
                                </p:cTn>
                              </p:par>
                            </p:childTnLst>
                          </p:cTn>
                        </p:par>
                        <p:par>
                          <p:cTn id="27" fill="hold">
                            <p:stCondLst>
                              <p:cond delay="4000"/>
                            </p:stCondLst>
                            <p:childTnLst>
                              <p:par>
                                <p:cTn id="28" presetID="26"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290">
                                          <p:stCondLst>
                                            <p:cond delay="0"/>
                                          </p:stCondLst>
                                        </p:cTn>
                                        <p:tgtEl>
                                          <p:spTgt spid="12"/>
                                        </p:tgtEl>
                                      </p:cBhvr>
                                    </p:animEffect>
                                    <p:anim calcmode="lin" valueType="num">
                                      <p:cBhvr>
                                        <p:cTn id="31"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2"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3"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34"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35"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36" dur="13">
                                          <p:stCondLst>
                                            <p:cond delay="325"/>
                                          </p:stCondLst>
                                        </p:cTn>
                                        <p:tgtEl>
                                          <p:spTgt spid="12"/>
                                        </p:tgtEl>
                                      </p:cBhvr>
                                      <p:to x="100000" y="60000"/>
                                    </p:animScale>
                                    <p:animScale>
                                      <p:cBhvr>
                                        <p:cTn id="37" dur="83" decel="50000">
                                          <p:stCondLst>
                                            <p:cond delay="338"/>
                                          </p:stCondLst>
                                        </p:cTn>
                                        <p:tgtEl>
                                          <p:spTgt spid="12"/>
                                        </p:tgtEl>
                                      </p:cBhvr>
                                      <p:to x="100000" y="100000"/>
                                    </p:animScale>
                                    <p:animScale>
                                      <p:cBhvr>
                                        <p:cTn id="38" dur="13">
                                          <p:stCondLst>
                                            <p:cond delay="656"/>
                                          </p:stCondLst>
                                        </p:cTn>
                                        <p:tgtEl>
                                          <p:spTgt spid="12"/>
                                        </p:tgtEl>
                                      </p:cBhvr>
                                      <p:to x="100000" y="80000"/>
                                    </p:animScale>
                                    <p:animScale>
                                      <p:cBhvr>
                                        <p:cTn id="39" dur="83" decel="50000">
                                          <p:stCondLst>
                                            <p:cond delay="669"/>
                                          </p:stCondLst>
                                        </p:cTn>
                                        <p:tgtEl>
                                          <p:spTgt spid="12"/>
                                        </p:tgtEl>
                                      </p:cBhvr>
                                      <p:to x="100000" y="100000"/>
                                    </p:animScale>
                                    <p:animScale>
                                      <p:cBhvr>
                                        <p:cTn id="40" dur="13">
                                          <p:stCondLst>
                                            <p:cond delay="821"/>
                                          </p:stCondLst>
                                        </p:cTn>
                                        <p:tgtEl>
                                          <p:spTgt spid="12"/>
                                        </p:tgtEl>
                                      </p:cBhvr>
                                      <p:to x="100000" y="90000"/>
                                    </p:animScale>
                                    <p:animScale>
                                      <p:cBhvr>
                                        <p:cTn id="41" dur="83" decel="50000">
                                          <p:stCondLst>
                                            <p:cond delay="834"/>
                                          </p:stCondLst>
                                        </p:cTn>
                                        <p:tgtEl>
                                          <p:spTgt spid="12"/>
                                        </p:tgtEl>
                                      </p:cBhvr>
                                      <p:to x="100000" y="100000"/>
                                    </p:animScale>
                                    <p:animScale>
                                      <p:cBhvr>
                                        <p:cTn id="42" dur="13">
                                          <p:stCondLst>
                                            <p:cond delay="904"/>
                                          </p:stCondLst>
                                        </p:cTn>
                                        <p:tgtEl>
                                          <p:spTgt spid="12"/>
                                        </p:tgtEl>
                                      </p:cBhvr>
                                      <p:to x="100000" y="95000"/>
                                    </p:animScale>
                                    <p:animScale>
                                      <p:cBhvr>
                                        <p:cTn id="43" dur="83" decel="50000">
                                          <p:stCondLst>
                                            <p:cond delay="917"/>
                                          </p:stCondLst>
                                        </p:cTn>
                                        <p:tgtEl>
                                          <p:spTgt spid="12"/>
                                        </p:tgtEl>
                                      </p:cBhvr>
                                      <p:to x="100000" y="100000"/>
                                    </p:animScale>
                                  </p:childTnLst>
                                </p:cTn>
                              </p:par>
                            </p:childTnLst>
                          </p:cTn>
                        </p:par>
                        <p:par>
                          <p:cTn id="44" fill="hold">
                            <p:stCondLst>
                              <p:cond delay="5000"/>
                            </p:stCondLst>
                            <p:childTnLst>
                              <p:par>
                                <p:cTn id="45" presetID="26"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290">
                                          <p:stCondLst>
                                            <p:cond delay="0"/>
                                          </p:stCondLst>
                                        </p:cTn>
                                        <p:tgtEl>
                                          <p:spTgt spid="15"/>
                                        </p:tgtEl>
                                      </p:cBhvr>
                                    </p:animEffect>
                                    <p:anim calcmode="lin" valueType="num">
                                      <p:cBhvr>
                                        <p:cTn id="48"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9"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0"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51"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52"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53" dur="13">
                                          <p:stCondLst>
                                            <p:cond delay="325"/>
                                          </p:stCondLst>
                                        </p:cTn>
                                        <p:tgtEl>
                                          <p:spTgt spid="15"/>
                                        </p:tgtEl>
                                      </p:cBhvr>
                                      <p:to x="100000" y="60000"/>
                                    </p:animScale>
                                    <p:animScale>
                                      <p:cBhvr>
                                        <p:cTn id="54" dur="83" decel="50000">
                                          <p:stCondLst>
                                            <p:cond delay="338"/>
                                          </p:stCondLst>
                                        </p:cTn>
                                        <p:tgtEl>
                                          <p:spTgt spid="15"/>
                                        </p:tgtEl>
                                      </p:cBhvr>
                                      <p:to x="100000" y="100000"/>
                                    </p:animScale>
                                    <p:animScale>
                                      <p:cBhvr>
                                        <p:cTn id="55" dur="13">
                                          <p:stCondLst>
                                            <p:cond delay="656"/>
                                          </p:stCondLst>
                                        </p:cTn>
                                        <p:tgtEl>
                                          <p:spTgt spid="15"/>
                                        </p:tgtEl>
                                      </p:cBhvr>
                                      <p:to x="100000" y="80000"/>
                                    </p:animScale>
                                    <p:animScale>
                                      <p:cBhvr>
                                        <p:cTn id="56" dur="83" decel="50000">
                                          <p:stCondLst>
                                            <p:cond delay="669"/>
                                          </p:stCondLst>
                                        </p:cTn>
                                        <p:tgtEl>
                                          <p:spTgt spid="15"/>
                                        </p:tgtEl>
                                      </p:cBhvr>
                                      <p:to x="100000" y="100000"/>
                                    </p:animScale>
                                    <p:animScale>
                                      <p:cBhvr>
                                        <p:cTn id="57" dur="13">
                                          <p:stCondLst>
                                            <p:cond delay="821"/>
                                          </p:stCondLst>
                                        </p:cTn>
                                        <p:tgtEl>
                                          <p:spTgt spid="15"/>
                                        </p:tgtEl>
                                      </p:cBhvr>
                                      <p:to x="100000" y="90000"/>
                                    </p:animScale>
                                    <p:animScale>
                                      <p:cBhvr>
                                        <p:cTn id="58" dur="83" decel="50000">
                                          <p:stCondLst>
                                            <p:cond delay="834"/>
                                          </p:stCondLst>
                                        </p:cTn>
                                        <p:tgtEl>
                                          <p:spTgt spid="15"/>
                                        </p:tgtEl>
                                      </p:cBhvr>
                                      <p:to x="100000" y="100000"/>
                                    </p:animScale>
                                    <p:animScale>
                                      <p:cBhvr>
                                        <p:cTn id="59" dur="13">
                                          <p:stCondLst>
                                            <p:cond delay="904"/>
                                          </p:stCondLst>
                                        </p:cTn>
                                        <p:tgtEl>
                                          <p:spTgt spid="15"/>
                                        </p:tgtEl>
                                      </p:cBhvr>
                                      <p:to x="100000" y="95000"/>
                                    </p:animScale>
                                    <p:animScale>
                                      <p:cBhvr>
                                        <p:cTn id="60" dur="83" decel="50000">
                                          <p:stCondLst>
                                            <p:cond delay="917"/>
                                          </p:stCondLst>
                                        </p:cTn>
                                        <p:tgtEl>
                                          <p:spTgt spid="15"/>
                                        </p:tgtEl>
                                      </p:cBhvr>
                                      <p:to x="100000" y="100000"/>
                                    </p:animScale>
                                  </p:childTnLst>
                                </p:cTn>
                              </p:par>
                            </p:childTnLst>
                          </p:cTn>
                        </p:par>
                        <p:par>
                          <p:cTn id="61" fill="hold">
                            <p:stCondLst>
                              <p:cond delay="6000"/>
                            </p:stCondLst>
                            <p:childTnLst>
                              <p:par>
                                <p:cTn id="62" presetID="26"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down)">
                                      <p:cBhvr>
                                        <p:cTn id="64" dur="290">
                                          <p:stCondLst>
                                            <p:cond delay="0"/>
                                          </p:stCondLst>
                                        </p:cTn>
                                        <p:tgtEl>
                                          <p:spTgt spid="18"/>
                                        </p:tgtEl>
                                      </p:cBhvr>
                                    </p:animEffect>
                                    <p:anim calcmode="lin" valueType="num">
                                      <p:cBhvr>
                                        <p:cTn id="65"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66"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67"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68"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69"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70" dur="13">
                                          <p:stCondLst>
                                            <p:cond delay="325"/>
                                          </p:stCondLst>
                                        </p:cTn>
                                        <p:tgtEl>
                                          <p:spTgt spid="18"/>
                                        </p:tgtEl>
                                      </p:cBhvr>
                                      <p:to x="100000" y="60000"/>
                                    </p:animScale>
                                    <p:animScale>
                                      <p:cBhvr>
                                        <p:cTn id="71" dur="83" decel="50000">
                                          <p:stCondLst>
                                            <p:cond delay="338"/>
                                          </p:stCondLst>
                                        </p:cTn>
                                        <p:tgtEl>
                                          <p:spTgt spid="18"/>
                                        </p:tgtEl>
                                      </p:cBhvr>
                                      <p:to x="100000" y="100000"/>
                                    </p:animScale>
                                    <p:animScale>
                                      <p:cBhvr>
                                        <p:cTn id="72" dur="13">
                                          <p:stCondLst>
                                            <p:cond delay="656"/>
                                          </p:stCondLst>
                                        </p:cTn>
                                        <p:tgtEl>
                                          <p:spTgt spid="18"/>
                                        </p:tgtEl>
                                      </p:cBhvr>
                                      <p:to x="100000" y="80000"/>
                                    </p:animScale>
                                    <p:animScale>
                                      <p:cBhvr>
                                        <p:cTn id="73" dur="83" decel="50000">
                                          <p:stCondLst>
                                            <p:cond delay="669"/>
                                          </p:stCondLst>
                                        </p:cTn>
                                        <p:tgtEl>
                                          <p:spTgt spid="18"/>
                                        </p:tgtEl>
                                      </p:cBhvr>
                                      <p:to x="100000" y="100000"/>
                                    </p:animScale>
                                    <p:animScale>
                                      <p:cBhvr>
                                        <p:cTn id="74" dur="13">
                                          <p:stCondLst>
                                            <p:cond delay="821"/>
                                          </p:stCondLst>
                                        </p:cTn>
                                        <p:tgtEl>
                                          <p:spTgt spid="18"/>
                                        </p:tgtEl>
                                      </p:cBhvr>
                                      <p:to x="100000" y="90000"/>
                                    </p:animScale>
                                    <p:animScale>
                                      <p:cBhvr>
                                        <p:cTn id="75" dur="83" decel="50000">
                                          <p:stCondLst>
                                            <p:cond delay="834"/>
                                          </p:stCondLst>
                                        </p:cTn>
                                        <p:tgtEl>
                                          <p:spTgt spid="18"/>
                                        </p:tgtEl>
                                      </p:cBhvr>
                                      <p:to x="100000" y="100000"/>
                                    </p:animScale>
                                    <p:animScale>
                                      <p:cBhvr>
                                        <p:cTn id="76" dur="13">
                                          <p:stCondLst>
                                            <p:cond delay="904"/>
                                          </p:stCondLst>
                                        </p:cTn>
                                        <p:tgtEl>
                                          <p:spTgt spid="18"/>
                                        </p:tgtEl>
                                      </p:cBhvr>
                                      <p:to x="100000" y="95000"/>
                                    </p:animScale>
                                    <p:animScale>
                                      <p:cBhvr>
                                        <p:cTn id="77" dur="83" decel="50000">
                                          <p:stCondLst>
                                            <p:cond delay="917"/>
                                          </p:stCondLst>
                                        </p:cTn>
                                        <p:tgtEl>
                                          <p:spTgt spid="18"/>
                                        </p:tgtEl>
                                      </p:cBhvr>
                                      <p:to x="100000" y="100000"/>
                                    </p:animScale>
                                  </p:childTnLst>
                                </p:cTn>
                              </p:par>
                              <p:par>
                                <p:cTn id="78" presetID="42" presetClass="entr" presetSubtype="0" fill="hold" grpId="0" nodeType="withEffect">
                                  <p:stCondLst>
                                    <p:cond delay="10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1000"/>
                                        <p:tgtEl>
                                          <p:spTgt spid="24"/>
                                        </p:tgtEl>
                                      </p:cBhvr>
                                    </p:animEffect>
                                    <p:anim calcmode="lin" valueType="num">
                                      <p:cBhvr>
                                        <p:cTn id="81" dur="1000" fill="hold"/>
                                        <p:tgtEl>
                                          <p:spTgt spid="24"/>
                                        </p:tgtEl>
                                        <p:attrNameLst>
                                          <p:attrName>ppt_x</p:attrName>
                                        </p:attrNameLst>
                                      </p:cBhvr>
                                      <p:tavLst>
                                        <p:tav tm="0">
                                          <p:val>
                                            <p:strVal val="#ppt_x"/>
                                          </p:val>
                                        </p:tav>
                                        <p:tav tm="100000">
                                          <p:val>
                                            <p:strVal val="#ppt_x"/>
                                          </p:val>
                                        </p:tav>
                                      </p:tavLst>
                                    </p:anim>
                                    <p:anim calcmode="lin" valueType="num">
                                      <p:cBhvr>
                                        <p:cTn id="82" dur="1000" fill="hold"/>
                                        <p:tgtEl>
                                          <p:spTgt spid="24"/>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10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1000"/>
                                        <p:tgtEl>
                                          <p:spTgt spid="25"/>
                                        </p:tgtEl>
                                      </p:cBhvr>
                                    </p:animEffect>
                                    <p:anim calcmode="lin" valueType="num">
                                      <p:cBhvr>
                                        <p:cTn id="86" dur="1000" fill="hold"/>
                                        <p:tgtEl>
                                          <p:spTgt spid="25"/>
                                        </p:tgtEl>
                                        <p:attrNameLst>
                                          <p:attrName>ppt_x</p:attrName>
                                        </p:attrNameLst>
                                      </p:cBhvr>
                                      <p:tavLst>
                                        <p:tav tm="0">
                                          <p:val>
                                            <p:strVal val="#ppt_x"/>
                                          </p:val>
                                        </p:tav>
                                        <p:tav tm="100000">
                                          <p:val>
                                            <p:strVal val="#ppt_x"/>
                                          </p:val>
                                        </p:tav>
                                      </p:tavLst>
                                    </p:anim>
                                    <p:anim calcmode="lin" valueType="num">
                                      <p:cBhvr>
                                        <p:cTn id="87" dur="1000" fill="hold"/>
                                        <p:tgtEl>
                                          <p:spTgt spid="25"/>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100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1000"/>
                                        <p:tgtEl>
                                          <p:spTgt spid="26"/>
                                        </p:tgtEl>
                                      </p:cBhvr>
                                    </p:animEffect>
                                    <p:anim calcmode="lin" valueType="num">
                                      <p:cBhvr>
                                        <p:cTn id="91" dur="1000" fill="hold"/>
                                        <p:tgtEl>
                                          <p:spTgt spid="26"/>
                                        </p:tgtEl>
                                        <p:attrNameLst>
                                          <p:attrName>ppt_x</p:attrName>
                                        </p:attrNameLst>
                                      </p:cBhvr>
                                      <p:tavLst>
                                        <p:tav tm="0">
                                          <p:val>
                                            <p:strVal val="#ppt_x"/>
                                          </p:val>
                                        </p:tav>
                                        <p:tav tm="100000">
                                          <p:val>
                                            <p:strVal val="#ppt_x"/>
                                          </p:val>
                                        </p:tav>
                                      </p:tavLst>
                                    </p:anim>
                                    <p:anim calcmode="lin" valueType="num">
                                      <p:cBhvr>
                                        <p:cTn id="92" dur="1000" fill="hold"/>
                                        <p:tgtEl>
                                          <p:spTgt spid="26"/>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1000"/>
                                  </p:stCondLst>
                                  <p:childTnLst>
                                    <p:set>
                                      <p:cBhvr>
                                        <p:cTn id="94" dur="1" fill="hold">
                                          <p:stCondLst>
                                            <p:cond delay="0"/>
                                          </p:stCondLst>
                                        </p:cTn>
                                        <p:tgtEl>
                                          <p:spTgt spid="2"/>
                                        </p:tgtEl>
                                        <p:attrNameLst>
                                          <p:attrName>style.visibility</p:attrName>
                                        </p:attrNameLst>
                                      </p:cBhvr>
                                      <p:to>
                                        <p:strVal val="visible"/>
                                      </p:to>
                                    </p:set>
                                    <p:animEffect transition="in" filter="fade">
                                      <p:cBhvr>
                                        <p:cTn id="95" dur="1000"/>
                                        <p:tgtEl>
                                          <p:spTgt spid="2"/>
                                        </p:tgtEl>
                                      </p:cBhvr>
                                    </p:animEffect>
                                    <p:anim calcmode="lin" valueType="num">
                                      <p:cBhvr>
                                        <p:cTn id="96" dur="1000" fill="hold"/>
                                        <p:tgtEl>
                                          <p:spTgt spid="2"/>
                                        </p:tgtEl>
                                        <p:attrNameLst>
                                          <p:attrName>ppt_x</p:attrName>
                                        </p:attrNameLst>
                                      </p:cBhvr>
                                      <p:tavLst>
                                        <p:tav tm="0">
                                          <p:val>
                                            <p:strVal val="#ppt_x"/>
                                          </p:val>
                                        </p:tav>
                                        <p:tav tm="100000">
                                          <p:val>
                                            <p:strVal val="#ppt_x"/>
                                          </p:val>
                                        </p:tav>
                                      </p:tavLst>
                                    </p:anim>
                                    <p:anim calcmode="lin" valueType="num">
                                      <p:cBhvr>
                                        <p:cTn id="97" dur="1000" fill="hold"/>
                                        <p:tgtEl>
                                          <p:spTgt spid="2"/>
                                        </p:tgtEl>
                                        <p:attrNameLst>
                                          <p:attrName>ppt_y</p:attrName>
                                        </p:attrNameLst>
                                      </p:cBhvr>
                                      <p:tavLst>
                                        <p:tav tm="0">
                                          <p:val>
                                            <p:strVal val="#ppt_y+.1"/>
                                          </p:val>
                                        </p:tav>
                                        <p:tav tm="100000">
                                          <p:val>
                                            <p:strVal val="#ppt_y"/>
                                          </p:val>
                                        </p:tav>
                                      </p:tavLst>
                                    </p:anim>
                                  </p:childTnLst>
                                </p:cTn>
                              </p:par>
                            </p:childTnLst>
                          </p:cTn>
                        </p:par>
                        <p:par>
                          <p:cTn id="98" fill="hold">
                            <p:stCondLst>
                              <p:cond delay="7000"/>
                            </p:stCondLst>
                            <p:childTnLst>
                              <p:par>
                                <p:cTn id="99" presetID="42" presetClass="entr" presetSubtype="0" fill="hold" grpId="0" nodeType="after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1000"/>
                                        <p:tgtEl>
                                          <p:spTgt spid="29"/>
                                        </p:tgtEl>
                                      </p:cBhvr>
                                    </p:animEffect>
                                    <p:anim calcmode="lin" valueType="num">
                                      <p:cBhvr>
                                        <p:cTn id="102" dur="1000" fill="hold"/>
                                        <p:tgtEl>
                                          <p:spTgt spid="29"/>
                                        </p:tgtEl>
                                        <p:attrNameLst>
                                          <p:attrName>ppt_x</p:attrName>
                                        </p:attrNameLst>
                                      </p:cBhvr>
                                      <p:tavLst>
                                        <p:tav tm="0">
                                          <p:val>
                                            <p:strVal val="#ppt_x"/>
                                          </p:val>
                                        </p:tav>
                                        <p:tav tm="100000">
                                          <p:val>
                                            <p:strVal val="#ppt_x"/>
                                          </p:val>
                                        </p:tav>
                                      </p:tavLst>
                                    </p:anim>
                                    <p:anim calcmode="lin" valueType="num">
                                      <p:cBhvr>
                                        <p:cTn id="10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24" grpId="0"/>
      <p:bldP spid="25" grpId="0"/>
      <p:bldP spid="26" grpId="0"/>
      <p:bldP spid="2" grpId="0"/>
      <p:bldP spid="29" grpId="0" bldLvl="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5" name="TextBox 4"/>
          <p:cNvSpPr txBox="1"/>
          <p:nvPr/>
        </p:nvSpPr>
        <p:spPr>
          <a:xfrm>
            <a:off x="2105660" y="1116965"/>
            <a:ext cx="6489065" cy="1769745"/>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2018年1月8日，全球权威机器视觉算法排行榜KITTI发布，国内著名互联网巨头阿里巴巴集团旗下的iDST夺得行人检测单项冠军。</a:t>
            </a:r>
            <a:endParaRPr lang="en-US" altLang="zh-CN" sz="1200" dirty="0">
              <a:latin typeface="微软雅黑" panose="020B0503020204020204" pitchFamily="34" charset="-122"/>
              <a:ea typeface="微软雅黑" panose="020B0503020204020204" pitchFamily="34" charset="-122"/>
            </a:endParaRPr>
          </a:p>
          <a:p>
            <a:pPr marL="171450" indent="-171450">
              <a:lnSpc>
                <a:spcPct val="13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sym typeface="+mn-ea"/>
              </a:rPr>
              <a:t>国内最大的搜索引擎百度集团也在开始与汽车厂商合作制造无人驾驶汽车，该项目的主导研发单位为百度研究院，以“百度大脑”作为技术核心，能够实现车况行人识别厘米级定位。</a:t>
            </a:r>
            <a:endParaRPr lang="zh-CN" altLang="en-US" sz="1200" dirty="0">
              <a:latin typeface="微软雅黑" panose="020B0503020204020204" pitchFamily="34" charset="-122"/>
              <a:ea typeface="微软雅黑" panose="020B0503020204020204" pitchFamily="34" charset="-122"/>
              <a:sym typeface="+mn-ea"/>
            </a:endParaRPr>
          </a:p>
          <a:p>
            <a:pPr marL="171450" indent="-171450">
              <a:lnSpc>
                <a:spcPct val="13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sym typeface="+mn-ea"/>
              </a:rPr>
              <a:t>中国己经建成世界上最大的视频监控网，视频镜头超过2000万个，整个大工程叫做“中国天网”，不仅在此基础上可以实现行人的检测，还可以进一步实现对行人的人脸进行检测与识别，准确识别出行人的性别，衣着，身份等相关信息。</a:t>
            </a:r>
            <a:endParaRPr lang="en-US" altLang="zh-CN" sz="1200" dirty="0">
              <a:latin typeface="微软雅黑" panose="020B0503020204020204" pitchFamily="34" charset="-122"/>
              <a:ea typeface="微软雅黑" panose="020B0503020204020204" pitchFamily="34" charset="-122"/>
            </a:endParaRPr>
          </a:p>
        </p:txBody>
      </p:sp>
      <p:sp>
        <p:nvSpPr>
          <p:cNvPr id="66" name="TextBox 65"/>
          <p:cNvSpPr txBox="1"/>
          <p:nvPr/>
        </p:nvSpPr>
        <p:spPr>
          <a:xfrm>
            <a:off x="1990725" y="3507740"/>
            <a:ext cx="6718935" cy="768350"/>
          </a:xfrm>
          <a:prstGeom prst="rect">
            <a:avLst/>
          </a:prstGeom>
          <a:noFill/>
        </p:spPr>
        <p:txBody>
          <a:bodyPr wrap="square" rtlCol="0">
            <a:spAutoFit/>
          </a:bodyPr>
          <a:lstStyle/>
          <a:p>
            <a:pPr algn="just"/>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特斯拉将目标检测真正应用了智能驾驶领域中，谷歌也研究如何能够让自动驾驶汽车识别行人及其手势并进一步理解行人的动作。</a:t>
            </a:r>
            <a:endParaRPr lang="zh-CN" altLang="en-US" sz="1100" dirty="0">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dirty="0">
                <a:latin typeface="微软雅黑" panose="020B0503020204020204" pitchFamily="34" charset="-122"/>
                <a:ea typeface="微软雅黑" panose="020B0503020204020204" pitchFamily="34" charset="-122"/>
                <a:sym typeface="微软雅黑" panose="020B0503020204020204" pitchFamily="34" charset="-122"/>
              </a:rPr>
              <a:t>加州大学圣地亚哥分校电气工程教授NunoVasconcelos团队研宄的新算法，可以以每秒2-4帧的速度对行人的变化来进行检测，能够有效的避免因为行人突然停止移动而导致紧急刹车等突发意外事故的发生。</a:t>
            </a:r>
            <a:endParaRPr lang="en-US" altLang="zh-CN" sz="1100" dirty="0">
              <a:latin typeface="微软雅黑" panose="020B0503020204020204" pitchFamily="34" charset="-122"/>
              <a:ea typeface="微软雅黑" panose="020B0503020204020204" pitchFamily="34" charset="-122"/>
            </a:endParaRPr>
          </a:p>
        </p:txBody>
      </p:sp>
      <p:sp>
        <p:nvSpPr>
          <p:cNvPr id="20" name="TextBox 19"/>
          <p:cNvSpPr txBox="1"/>
          <p:nvPr/>
        </p:nvSpPr>
        <p:spPr>
          <a:xfrm>
            <a:off x="3518974" y="65306"/>
            <a:ext cx="3859212" cy="646331"/>
          </a:xfrm>
          <a:prstGeom prst="rect">
            <a:avLst/>
          </a:prstGeom>
          <a:noFill/>
        </p:spPr>
        <p:txBody>
          <a:bodyPr wrap="square" rtlCol="0">
            <a:spAutoFit/>
          </a:bodyPr>
          <a:lstStyle/>
          <a:p>
            <a:pPr algn="ctr"/>
            <a:r>
              <a:rPr lang="zh-CN" altLang="en-US" sz="3600" b="1" dirty="0">
                <a:latin typeface="方正兰亭黑简体" panose="02000000000000000000" pitchFamily="2" charset="-122"/>
                <a:ea typeface="方正兰亭黑简体" panose="02000000000000000000" pitchFamily="2" charset="-122"/>
              </a:rPr>
              <a:t>国内外相关研究</a:t>
            </a:r>
            <a:endParaRPr lang="zh-CN" altLang="en-US" sz="3600" b="1" dirty="0">
              <a:latin typeface="方正兰亭黑简体" panose="02000000000000000000" pitchFamily="2" charset="-122"/>
              <a:ea typeface="方正兰亭黑简体" panose="02000000000000000000" pitchFamily="2"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60"/>
          <p:cNvSpPr txBox="1"/>
          <p:nvPr/>
        </p:nvSpPr>
        <p:spPr>
          <a:xfrm>
            <a:off x="1959512" y="810169"/>
            <a:ext cx="1249680" cy="306705"/>
          </a:xfrm>
          <a:prstGeom prst="rect">
            <a:avLst/>
          </a:prstGeom>
          <a:noFill/>
        </p:spPr>
        <p:txBody>
          <a:bodyPr wrap="none" rtlCol="0">
            <a:spAutoFit/>
          </a:bodyPr>
          <a:p>
            <a:pPr algn="l"/>
            <a:r>
              <a:rPr lang="zh-CN" altLang="en-US" sz="1400" b="1" dirty="0">
                <a:solidFill>
                  <a:srgbClr val="6BA42C"/>
                </a:solidFill>
                <a:latin typeface="微软雅黑" panose="020B0503020204020204" pitchFamily="34" charset="-122"/>
                <a:ea typeface="微软雅黑" panose="020B0503020204020204" pitchFamily="34" charset="-122"/>
              </a:rPr>
              <a:t>国内发展现状</a:t>
            </a:r>
            <a:endParaRPr lang="zh-CN" altLang="en-US" sz="1400" b="1" dirty="0">
              <a:solidFill>
                <a:srgbClr val="6BA42C"/>
              </a:solidFill>
              <a:latin typeface="微软雅黑" panose="020B0503020204020204" pitchFamily="34" charset="-122"/>
              <a:ea typeface="微软雅黑" panose="020B0503020204020204" pitchFamily="34" charset="-122"/>
            </a:endParaRPr>
          </a:p>
        </p:txBody>
      </p:sp>
      <p:sp>
        <p:nvSpPr>
          <p:cNvPr id="7" name="TextBox 60"/>
          <p:cNvSpPr txBox="1"/>
          <p:nvPr/>
        </p:nvSpPr>
        <p:spPr>
          <a:xfrm>
            <a:off x="1959512" y="3054894"/>
            <a:ext cx="1249680" cy="306705"/>
          </a:xfrm>
          <a:prstGeom prst="rect">
            <a:avLst/>
          </a:prstGeom>
          <a:noFill/>
        </p:spPr>
        <p:txBody>
          <a:bodyPr wrap="none" rtlCol="0">
            <a:spAutoFit/>
          </a:bodyPr>
          <a:p>
            <a:pPr algn="l"/>
            <a:r>
              <a:rPr lang="zh-CN" altLang="en-US" sz="1400" b="1" dirty="0">
                <a:solidFill>
                  <a:srgbClr val="6BA42C"/>
                </a:solidFill>
                <a:latin typeface="微软雅黑" panose="020B0503020204020204" pitchFamily="34" charset="-122"/>
                <a:ea typeface="微软雅黑" panose="020B0503020204020204" pitchFamily="34" charset="-122"/>
              </a:rPr>
              <a:t>国外发展现状</a:t>
            </a:r>
            <a:endParaRPr lang="zh-CN" altLang="en-US" sz="1400" b="1" dirty="0">
              <a:solidFill>
                <a:srgbClr val="6BA42C"/>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up)">
                                      <p:cBhvr>
                                        <p:cTn id="10" dur="500"/>
                                        <p:tgtEl>
                                          <p:spTgt spid="6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2000"/>
                                        <p:tgtEl>
                                          <p:spTgt spid="87"/>
                                        </p:tgtEl>
                                      </p:cBhvr>
                                    </p:animEffect>
                                  </p:childTnLst>
                                </p:cTn>
                              </p:par>
                              <p:par>
                                <p:cTn id="15" presetID="12" presetClass="entr" presetSubtype="8"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ppt_x</p:attrName>
                                        </p:attrNameLst>
                                      </p:cBhvr>
                                      <p:tavLst>
                                        <p:tav tm="0">
                                          <p:val>
                                            <p:strVal val="#ppt_x-#ppt_w*1.125000"/>
                                          </p:val>
                                        </p:tav>
                                        <p:tav tm="100000">
                                          <p:val>
                                            <p:strVal val="#ppt_x"/>
                                          </p:val>
                                        </p:tav>
                                      </p:tavLst>
                                    </p:anim>
                                    <p:animEffect transition="in" filter="wipe(right)">
                                      <p:cBhvr>
                                        <p:cTn id="18" dur="500"/>
                                        <p:tgtEl>
                                          <p:spTgt spid="3"/>
                                        </p:tgtEl>
                                      </p:cBhvr>
                                    </p:animEffect>
                                  </p:childTnLst>
                                </p:cTn>
                              </p:par>
                              <p:par>
                                <p:cTn id="19" presetID="12" presetClass="entr" presetSubtype="8"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ppt_x</p:attrName>
                                        </p:attrNameLst>
                                      </p:cBhvr>
                                      <p:tavLst>
                                        <p:tav tm="0">
                                          <p:val>
                                            <p:strVal val="#ppt_x-#ppt_w*1.125000"/>
                                          </p:val>
                                        </p:tav>
                                        <p:tav tm="100000">
                                          <p:val>
                                            <p:strVal val="#ppt_x"/>
                                          </p:val>
                                        </p:tav>
                                      </p:tavLst>
                                    </p:anim>
                                    <p:animEffect transition="in" filter="wipe(righ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5" grpId="0"/>
      <p:bldP spid="66" grpId="0"/>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6BA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86411" y="1601067"/>
            <a:ext cx="3449320" cy="583565"/>
          </a:xfrm>
          <a:prstGeom prst="rect">
            <a:avLst/>
          </a:prstGeom>
          <a:noFill/>
        </p:spPr>
        <p:txBody>
          <a:bodyPr wrap="none" rtlCol="0">
            <a:spAutoFit/>
          </a:bodyPr>
          <a:lstStyle/>
          <a:p>
            <a:r>
              <a:rPr lang="zh-CN" altLang="en-US" sz="3200" b="1" dirty="0">
                <a:latin typeface="方正兰亭细黑_GBK" panose="02000000000000000000" pitchFamily="2" charset="-122"/>
                <a:ea typeface="方正兰亭细黑_GBK" panose="02000000000000000000" pitchFamily="2" charset="-122"/>
              </a:rPr>
              <a:t>行人检测技术综述</a:t>
            </a:r>
            <a:endParaRPr lang="zh-CN" altLang="en-US" sz="3200" b="1" dirty="0">
              <a:latin typeface="方正兰亭细黑_GBK" panose="02000000000000000000" pitchFamily="2" charset="-122"/>
              <a:ea typeface="方正兰亭细黑_GBK" panose="02000000000000000000" pitchFamily="2" charset="-122"/>
            </a:endParaRPr>
          </a:p>
        </p:txBody>
      </p:sp>
      <p:sp>
        <p:nvSpPr>
          <p:cNvPr id="15" name="TextBox 14"/>
          <p:cNvSpPr txBox="1"/>
          <p:nvPr/>
        </p:nvSpPr>
        <p:spPr>
          <a:xfrm>
            <a:off x="2461912" y="2896649"/>
            <a:ext cx="1245992" cy="307777"/>
          </a:xfrm>
          <a:prstGeom prst="rect">
            <a:avLst/>
          </a:prstGeom>
          <a:noFill/>
        </p:spPr>
        <p:txBody>
          <a:bodyPr wrap="square" lIns="0" tIns="0" rIns="0" bIns="0"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第二部分</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6BA42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8" name="TextBox 17"/>
          <p:cNvSpPr txBox="1"/>
          <p:nvPr/>
        </p:nvSpPr>
        <p:spPr>
          <a:xfrm>
            <a:off x="4429819" y="2490013"/>
            <a:ext cx="2011680" cy="36830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深度学习框架介绍</a:t>
            </a:r>
            <a:endParaRPr lang="zh-CN" altLang="en-US" dirty="0">
              <a:latin typeface="方正兰亭细黑_GBK" panose="02000000000000000000" pitchFamily="2" charset="-122"/>
              <a:ea typeface="方正兰亭细黑_GBK" panose="02000000000000000000" pitchFamily="2" charset="-122"/>
            </a:endParaRPr>
          </a:p>
        </p:txBody>
      </p:sp>
      <p:sp>
        <p:nvSpPr>
          <p:cNvPr id="19" name="TextBox 18"/>
          <p:cNvSpPr txBox="1"/>
          <p:nvPr/>
        </p:nvSpPr>
        <p:spPr>
          <a:xfrm>
            <a:off x="4429819" y="3260456"/>
            <a:ext cx="2011680" cy="368300"/>
          </a:xfrm>
          <a:prstGeom prst="rect">
            <a:avLst/>
          </a:prstGeom>
          <a:noFill/>
        </p:spPr>
        <p:txBody>
          <a:bodyPr wrap="none" rtlCol="0">
            <a:spAutoFit/>
          </a:bodyPr>
          <a:lstStyle/>
          <a:p>
            <a:r>
              <a:rPr lang="zh-CN" altLang="en-US" dirty="0">
                <a:latin typeface="方正兰亭细黑_GBK" panose="02000000000000000000" pitchFamily="2" charset="-122"/>
                <a:ea typeface="方正兰亭细黑_GBK" panose="02000000000000000000" pitchFamily="2" charset="-122"/>
              </a:rPr>
              <a:t>行人检测常用方法</a:t>
            </a:r>
            <a:endParaRPr lang="zh-CN" altLang="en-US" dirty="0">
              <a:latin typeface="方正兰亭细黑_GBK" panose="02000000000000000000" pitchFamily="2" charset="-122"/>
              <a:ea typeface="方正兰亭细黑_GBK" panose="02000000000000000000" pitchFamily="2" charset="-122"/>
            </a:endParaRPr>
          </a:p>
        </p:txBody>
      </p:sp>
      <p:sp>
        <p:nvSpPr>
          <p:cNvPr id="22" name="椭圆 21"/>
          <p:cNvSpPr/>
          <p:nvPr/>
        </p:nvSpPr>
        <p:spPr>
          <a:xfrm>
            <a:off x="4135931" y="2517511"/>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135931" y="3305394"/>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135931" y="4053424"/>
            <a:ext cx="274777" cy="274777"/>
          </a:xfrm>
          <a:prstGeom prst="ellipse">
            <a:avLst/>
          </a:prstGeom>
          <a:solidFill>
            <a:srgbClr val="6BA42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TextBox 20"/>
          <p:cNvSpPr txBox="1"/>
          <p:nvPr/>
        </p:nvSpPr>
        <p:spPr>
          <a:xfrm>
            <a:off x="4410710" y="4006850"/>
            <a:ext cx="3493135" cy="368300"/>
          </a:xfrm>
          <a:prstGeom prst="rect">
            <a:avLst/>
          </a:prstGeom>
          <a:noFill/>
        </p:spPr>
        <p:txBody>
          <a:bodyPr wrap="square" rtlCol="0">
            <a:spAutoFit/>
          </a:bodyPr>
          <a:lstStyle/>
          <a:p>
            <a:r>
              <a:rPr lang="zh-CN" altLang="en-US" sz="1800" dirty="0">
                <a:latin typeface="方正兰亭细黑_GBK" panose="02000000000000000000" pitchFamily="2" charset="-122"/>
                <a:ea typeface="方正兰亭细黑_GBK" panose="02000000000000000000" pitchFamily="2" charset="-122"/>
              </a:rPr>
              <a:t>基于深度学习的的行人检测算法</a:t>
            </a:r>
            <a:endParaRPr lang="zh-CN" altLang="en-US" sz="1800" dirty="0">
              <a:latin typeface="方正兰亭细黑_GBK" panose="02000000000000000000" pitchFamily="2" charset="-122"/>
              <a:ea typeface="方正兰亭细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p:tgtEl>
                                          <p:spTgt spid="22"/>
                                        </p:tgtEl>
                                        <p:attrNameLst>
                                          <p:attrName>ppt_x</p:attrName>
                                        </p:attrNameLst>
                                      </p:cBhvr>
                                      <p:tavLst>
                                        <p:tav tm="0">
                                          <p:val>
                                            <p:strVal val="#ppt_x-#ppt_w*1.125000"/>
                                          </p:val>
                                        </p:tav>
                                        <p:tav tm="100000">
                                          <p:val>
                                            <p:strVal val="#ppt_x"/>
                                          </p:val>
                                        </p:tav>
                                      </p:tavLst>
                                    </p:anim>
                                    <p:animEffect transition="in" filter="wipe(right)">
                                      <p:cBhvr>
                                        <p:cTn id="27" dur="500"/>
                                        <p:tgtEl>
                                          <p:spTgt spid="22"/>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ppt_x</p:attrName>
                                        </p:attrNameLst>
                                      </p:cBhvr>
                                      <p:tavLst>
                                        <p:tav tm="0">
                                          <p:val>
                                            <p:strVal val="#ppt_x-#ppt_w*1.125000"/>
                                          </p:val>
                                        </p:tav>
                                        <p:tav tm="100000">
                                          <p:val>
                                            <p:strVal val="#ppt_x"/>
                                          </p:val>
                                        </p:tav>
                                      </p:tavLst>
                                    </p:anim>
                                    <p:animEffect transition="in" filter="wipe(right)">
                                      <p:cBhvr>
                                        <p:cTn id="35" dur="500"/>
                                        <p:tgtEl>
                                          <p:spTgt spid="18"/>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p:tgtEl>
                                          <p:spTgt spid="19"/>
                                        </p:tgtEl>
                                        <p:attrNameLst>
                                          <p:attrName>ppt_x</p:attrName>
                                        </p:attrNameLst>
                                      </p:cBhvr>
                                      <p:tavLst>
                                        <p:tav tm="0">
                                          <p:val>
                                            <p:strVal val="#ppt_x-#ppt_w*1.125000"/>
                                          </p:val>
                                        </p:tav>
                                        <p:tav tm="100000">
                                          <p:val>
                                            <p:strVal val="#ppt_x"/>
                                          </p:val>
                                        </p:tav>
                                      </p:tavLst>
                                    </p:anim>
                                    <p:animEffect transition="in" filter="wipe(right)">
                                      <p:cBhvr>
                                        <p:cTn id="39" dur="500"/>
                                        <p:tgtEl>
                                          <p:spTgt spid="19"/>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p:tgtEl>
                                          <p:spTgt spid="6"/>
                                        </p:tgtEl>
                                        <p:attrNameLst>
                                          <p:attrName>ppt_x</p:attrName>
                                        </p:attrNameLst>
                                      </p:cBhvr>
                                      <p:tavLst>
                                        <p:tav tm="0">
                                          <p:val>
                                            <p:strVal val="#ppt_x-#ppt_w*1.125000"/>
                                          </p:val>
                                        </p:tav>
                                        <p:tav tm="100000">
                                          <p:val>
                                            <p:strVal val="#ppt_x"/>
                                          </p:val>
                                        </p:tav>
                                      </p:tavLst>
                                    </p:anim>
                                    <p:animEffect transition="in" filter="wipe(right)">
                                      <p:cBhvr>
                                        <p:cTn id="43" dur="500"/>
                                        <p:tgtEl>
                                          <p:spTgt spid="6"/>
                                        </p:tgtEl>
                                      </p:cBhvr>
                                    </p:animEffect>
                                  </p:childTnLst>
                                </p:cTn>
                              </p:par>
                              <p:par>
                                <p:cTn id="44" presetID="12" presetClass="entr" presetSubtype="8" fill="hold" grpId="0" nodeType="withEffect">
                                  <p:stCondLst>
                                    <p:cond delay="60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p:tgtEl>
                                          <p:spTgt spid="7"/>
                                        </p:tgtEl>
                                        <p:attrNameLst>
                                          <p:attrName>ppt_x</p:attrName>
                                        </p:attrNameLst>
                                      </p:cBhvr>
                                      <p:tavLst>
                                        <p:tav tm="0">
                                          <p:val>
                                            <p:strVal val="#ppt_x-#ppt_w*1.125000"/>
                                          </p:val>
                                        </p:tav>
                                        <p:tav tm="100000">
                                          <p:val>
                                            <p:strVal val="#ppt_x"/>
                                          </p:val>
                                        </p:tav>
                                      </p:tavLst>
                                    </p:anim>
                                    <p:animEffect transition="in" filter="wipe(right)">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P spid="18" grpId="0"/>
      <p:bldP spid="19" grpId="0"/>
      <p:bldP spid="22" grpId="0" animBg="1"/>
      <p:bldP spid="23" grpId="0" bldLvl="0" animBg="1"/>
      <p:bldP spid="6" grpId="0" bldLvl="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p:cNvSpPr txBox="1"/>
          <p:nvPr/>
        </p:nvSpPr>
        <p:spPr>
          <a:xfrm>
            <a:off x="10609990" y="6382589"/>
            <a:ext cx="877163" cy="369332"/>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延时符</a:t>
            </a:r>
            <a:endParaRPr lang="zh-CN" altLang="en-US" dirty="0">
              <a:latin typeface="黑体" panose="02010609060101010101" charset="-122"/>
              <a:ea typeface="黑体" panose="02010609060101010101" charset="-122"/>
            </a:endParaRPr>
          </a:p>
        </p:txBody>
      </p:sp>
      <p:sp>
        <p:nvSpPr>
          <p:cNvPr id="29" name="TextBox 28"/>
          <p:cNvSpPr txBox="1"/>
          <p:nvPr/>
        </p:nvSpPr>
        <p:spPr>
          <a:xfrm>
            <a:off x="3518974" y="73561"/>
            <a:ext cx="3859212" cy="645160"/>
          </a:xfrm>
          <a:prstGeom prst="rect">
            <a:avLst/>
          </a:prstGeom>
          <a:noFill/>
        </p:spPr>
        <p:txBody>
          <a:bodyPr wrap="square" rtlCol="0">
            <a:spAutoFit/>
          </a:bodyPr>
          <a:lstStyle/>
          <a:p>
            <a:pPr algn="ctr"/>
            <a:r>
              <a:rPr lang="zh-CN" altLang="en-US" sz="3600" b="1" dirty="0">
                <a:latin typeface="黑体" panose="02010609060101010101" charset="-122"/>
                <a:ea typeface="黑体" panose="02010609060101010101" charset="-122"/>
              </a:rPr>
              <a:t>深度学习框架</a:t>
            </a:r>
            <a:endParaRPr lang="zh-CN" altLang="en-US" sz="3600" b="1" dirty="0">
              <a:latin typeface="黑体" panose="02010609060101010101" charset="-122"/>
              <a:ea typeface="黑体" panose="02010609060101010101"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2080797" y="1172754"/>
            <a:ext cx="1143000" cy="368300"/>
          </a:xfrm>
          <a:prstGeom prst="rect">
            <a:avLst/>
          </a:prstGeom>
          <a:noFill/>
        </p:spPr>
        <p:txBody>
          <a:bodyPr wrap="none" rtlCol="0">
            <a:spAutoFit/>
          </a:bodyPr>
          <a:p>
            <a:pPr algn="l"/>
            <a:r>
              <a:rPr lang="en-US" altLang="zh-CN" b="1" dirty="0">
                <a:solidFill>
                  <a:srgbClr val="6BA42C"/>
                </a:solidFill>
                <a:latin typeface="微软雅黑" panose="020B0503020204020204" pitchFamily="34" charset="-122"/>
                <a:ea typeface="微软雅黑" panose="020B0503020204020204" pitchFamily="34" charset="-122"/>
              </a:rPr>
              <a:t>Caffe</a:t>
            </a:r>
            <a:r>
              <a:rPr lang="zh-CN" altLang="en-US" sz="1400" b="1" dirty="0">
                <a:solidFill>
                  <a:srgbClr val="6BA42C"/>
                </a:solidFill>
                <a:latin typeface="微软雅黑" panose="020B0503020204020204" pitchFamily="34" charset="-122"/>
                <a:ea typeface="微软雅黑" panose="020B0503020204020204" pitchFamily="34" charset="-122"/>
              </a:rPr>
              <a:t>框架</a:t>
            </a:r>
            <a:endParaRPr lang="zh-CN" altLang="en-US" sz="1400" b="1" dirty="0">
              <a:solidFill>
                <a:srgbClr val="6BA42C"/>
              </a:solidFill>
              <a:latin typeface="微软雅黑" panose="020B0503020204020204" pitchFamily="34" charset="-122"/>
              <a:ea typeface="微软雅黑" panose="020B0503020204020204" pitchFamily="34" charset="-122"/>
            </a:endParaRPr>
          </a:p>
        </p:txBody>
      </p:sp>
      <p:sp>
        <p:nvSpPr>
          <p:cNvPr id="3" name="TextBox 67"/>
          <p:cNvSpPr txBox="1"/>
          <p:nvPr/>
        </p:nvSpPr>
        <p:spPr>
          <a:xfrm>
            <a:off x="2096770" y="1879600"/>
            <a:ext cx="6703695" cy="2061210"/>
          </a:xfrm>
          <a:prstGeom prst="rect">
            <a:avLst/>
          </a:prstGeom>
          <a:noFill/>
        </p:spPr>
        <p:txBody>
          <a:bodyPr wrap="square" rtlCol="0">
            <a:spAutoFit/>
          </a:bodyPr>
          <a:p>
            <a:pPr algn="l"/>
            <a:r>
              <a:rPr lang="zh-CN" altLang="en-US" sz="1600" dirty="0">
                <a:latin typeface="黑体" panose="02010609060101010101" charset="-122"/>
                <a:ea typeface="黑体" panose="02010609060101010101" charset="-122"/>
                <a:cs typeface="方正兰亭细黑_GBK_M" panose="02010600010101010101" pitchFamily="2" charset="2"/>
                <a:sym typeface="+mn-ea"/>
              </a:rPr>
              <a:t>Caffe是一个清晰而高效的深度学习框架，也是一个被广泛使用的开源深度学习框架，</a:t>
            </a:r>
            <a:r>
              <a:rPr lang="zh-CN" altLang="en-US" sz="1600" dirty="0">
                <a:latin typeface="黑体" panose="02010609060101010101" charset="-122"/>
                <a:ea typeface="黑体" panose="02010609060101010101" charset="-122"/>
                <a:cs typeface="方正兰亭细黑_GBK_M" panose="02010600010101010101" pitchFamily="2" charset="2"/>
              </a:rPr>
              <a:t>Caffe的核心模块有三个，分别是Blobs、Layers和Nets。</a:t>
            </a:r>
            <a:endParaRPr lang="zh-CN" altLang="en-US" sz="1600" dirty="0">
              <a:latin typeface="黑体" panose="02010609060101010101" charset="-122"/>
              <a:ea typeface="黑体" panose="02010609060101010101" charset="-122"/>
              <a:cs typeface="方正兰亭细黑_GBK_M" panose="02010600010101010101" pitchFamily="2" charset="2"/>
            </a:endParaRPr>
          </a:p>
          <a:p>
            <a:pPr algn="l"/>
            <a:endParaRPr lang="zh-CN" altLang="en-US" sz="1600" dirty="0">
              <a:latin typeface="黑体" panose="02010609060101010101" charset="-122"/>
              <a:ea typeface="黑体" panose="02010609060101010101" charset="-122"/>
              <a:cs typeface="方正兰亭细黑_GBK_M" panose="02010600010101010101" pitchFamily="2" charset="2"/>
            </a:endParaRPr>
          </a:p>
          <a:p>
            <a:pPr marL="285750" indent="-285750" algn="l">
              <a:buFont typeface="Arial" panose="020B0604020202020204" pitchFamily="34" charset="0"/>
              <a:buChar char="•"/>
            </a:pPr>
            <a:r>
              <a:rPr lang="zh-CN" altLang="en-US" sz="1600" dirty="0">
                <a:latin typeface="黑体" panose="02010609060101010101" charset="-122"/>
                <a:ea typeface="黑体" panose="02010609060101010101" charset="-122"/>
                <a:cs typeface="方正兰亭细黑_GBK_M" panose="02010600010101010101" pitchFamily="2" charset="2"/>
              </a:rPr>
              <a:t>Blobs用来进行数据存储、数据交互和处理，通过Blobs，统一制定了数据内存的接口。</a:t>
            </a:r>
            <a:endParaRPr lang="zh-CN" altLang="en-US" sz="1600" dirty="0">
              <a:latin typeface="黑体" panose="02010609060101010101" charset="-122"/>
              <a:ea typeface="黑体" panose="02010609060101010101" charset="-122"/>
              <a:cs typeface="方正兰亭细黑_GBK_M" panose="02010600010101010101" pitchFamily="2" charset="2"/>
            </a:endParaRPr>
          </a:p>
          <a:p>
            <a:pPr marL="285750" indent="-285750" algn="l">
              <a:buFont typeface="Arial" panose="020B0604020202020204" pitchFamily="34" charset="0"/>
              <a:buChar char="•"/>
            </a:pPr>
            <a:r>
              <a:rPr lang="zh-CN" altLang="en-US" sz="1600" dirty="0">
                <a:latin typeface="黑体" panose="02010609060101010101" charset="-122"/>
                <a:ea typeface="黑体" panose="02010609060101010101" charset="-122"/>
                <a:cs typeface="方正兰亭细黑_GBK_M" panose="02010600010101010101" pitchFamily="2" charset="2"/>
              </a:rPr>
              <a:t>Layers是神经网络的核心，定义了许多层级结构，它将Blobs视为输入输出。</a:t>
            </a:r>
            <a:endParaRPr lang="zh-CN" altLang="en-US" sz="1600" dirty="0">
              <a:latin typeface="黑体" panose="02010609060101010101" charset="-122"/>
              <a:ea typeface="黑体" panose="02010609060101010101" charset="-122"/>
              <a:cs typeface="方正兰亭细黑_GBK_M" panose="02010600010101010101" pitchFamily="2" charset="2"/>
            </a:endParaRPr>
          </a:p>
          <a:p>
            <a:pPr marL="285750" indent="-285750" algn="l">
              <a:buFont typeface="Arial" panose="020B0604020202020204" pitchFamily="34" charset="0"/>
              <a:buChar char="•"/>
            </a:pPr>
            <a:r>
              <a:rPr lang="zh-CN" altLang="en-US" sz="1600" dirty="0">
                <a:latin typeface="黑体" panose="02010609060101010101" charset="-122"/>
                <a:ea typeface="黑体" panose="02010609060101010101" charset="-122"/>
                <a:cs typeface="方正兰亭细黑_GBK_M" panose="02010600010101010101" pitchFamily="2" charset="2"/>
              </a:rPr>
              <a:t>Nets是一系列Layers的集合，并且这些层结构通过连接形成一个网图。</a:t>
            </a:r>
            <a:endParaRPr lang="zh-CN" altLang="en-US" sz="1600" dirty="0">
              <a:latin typeface="黑体" panose="02010609060101010101" charset="-122"/>
              <a:ea typeface="黑体" panose="02010609060101010101" charset="-122"/>
              <a:cs typeface="方正兰亭细黑_GBK_M" panose="02010600010101010101" pitchFamily="2" charset="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2000"/>
                                        <p:tgtEl>
                                          <p:spTgt spid="80"/>
                                        </p:tgtEl>
                                      </p:cBhvr>
                                    </p:animEffect>
                                  </p:childTnLst>
                                </p:cTn>
                              </p:par>
                              <p:par>
                                <p:cTn id="8" presetID="12" presetClass="entr" presetSubtype="8"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 calcmode="lin" valueType="num">
                                      <p:cBhvr additive="base">
                                        <p:cTn id="10" dur="500"/>
                                        <p:tgtEl>
                                          <p:spTgt spid="61"/>
                                        </p:tgtEl>
                                        <p:attrNameLst>
                                          <p:attrName>ppt_x</p:attrName>
                                        </p:attrNameLst>
                                      </p:cBhvr>
                                      <p:tavLst>
                                        <p:tav tm="0">
                                          <p:val>
                                            <p:strVal val="#ppt_x-#ppt_w*1.125000"/>
                                          </p:val>
                                        </p:tav>
                                        <p:tav tm="100000">
                                          <p:val>
                                            <p:strVal val="#ppt_x"/>
                                          </p:val>
                                        </p:tav>
                                      </p:tavLst>
                                    </p:anim>
                                    <p:animEffect transition="in" filter="wipe(right)">
                                      <p:cBhvr>
                                        <p:cTn id="11" dur="500"/>
                                        <p:tgtEl>
                                          <p:spTgt spid="61"/>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ppt_x</p:attrName>
                                        </p:attrNameLst>
                                      </p:cBhvr>
                                      <p:tavLst>
                                        <p:tav tm="0">
                                          <p:val>
                                            <p:strVal val="#ppt_x-#ppt_w*1.125000"/>
                                          </p:val>
                                        </p:tav>
                                        <p:tav tm="100000">
                                          <p:val>
                                            <p:strVal val="#ppt_x"/>
                                          </p:val>
                                        </p:tav>
                                      </p:tavLst>
                                    </p:anim>
                                    <p:animEffect transition="in" filter="wipe(righ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61"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214370" y="2088515"/>
            <a:ext cx="3098165" cy="1476375"/>
          </a:xfrm>
          <a:prstGeom prst="rect">
            <a:avLst/>
          </a:prstGeom>
          <a:noFill/>
        </p:spPr>
        <p:txBody>
          <a:bodyPr wrap="square" rtlCol="0">
            <a:spAutoFit/>
          </a:bodyPr>
          <a:lstStyle/>
          <a:p>
            <a:pPr marL="285750" indent="-285750" algn="l">
              <a:buFont typeface="Arial" panose="020B0604020202020204" pitchFamily="34" charset="0"/>
              <a:buChar char="•"/>
            </a:pPr>
            <a:r>
              <a:rPr lang="zh-CN" altLang="en-US" dirty="0">
                <a:latin typeface="黑体" panose="02010609060101010101" charset="-122"/>
                <a:ea typeface="黑体" panose="02010609060101010101" charset="-122"/>
                <a:cs typeface="方正兰亭细黑_GBK_M" panose="02010600010101010101" pitchFamily="2" charset="2"/>
                <a:sym typeface="+mn-ea"/>
              </a:rPr>
              <a:t>基于全局特征的方法</a:t>
            </a:r>
            <a:endParaRPr lang="zh-CN" altLang="en-US" dirty="0">
              <a:latin typeface="黑体" panose="02010609060101010101" charset="-122"/>
              <a:ea typeface="黑体" panose="02010609060101010101" charset="-122"/>
              <a:cs typeface="方正兰亭细黑_GBK_M" panose="02010600010101010101" pitchFamily="2" charset="2"/>
              <a:sym typeface="+mn-ea"/>
            </a:endParaRPr>
          </a:p>
          <a:p>
            <a:pPr marL="285750" indent="-285750" algn="l">
              <a:buFont typeface="Arial" panose="020B0604020202020204" pitchFamily="34" charset="0"/>
              <a:buChar char="•"/>
            </a:pPr>
            <a:endParaRPr lang="zh-CN" altLang="en-US" dirty="0">
              <a:latin typeface="黑体" panose="02010609060101010101" charset="-122"/>
              <a:ea typeface="黑体" panose="02010609060101010101" charset="-122"/>
              <a:cs typeface="方正兰亭细黑_GBK_M" panose="02010600010101010101" pitchFamily="2" charset="2"/>
              <a:sym typeface="+mn-ea"/>
            </a:endParaRPr>
          </a:p>
          <a:p>
            <a:pPr marL="285750" indent="-285750" algn="l">
              <a:buFont typeface="Arial" panose="020B0604020202020204" pitchFamily="34" charset="0"/>
              <a:buChar char="•"/>
            </a:pPr>
            <a:r>
              <a:rPr lang="zh-CN" altLang="en-US" dirty="0">
                <a:latin typeface="黑体" panose="02010609060101010101" charset="-122"/>
                <a:ea typeface="黑体" panose="02010609060101010101" charset="-122"/>
                <a:cs typeface="方正兰亭细黑_GBK_M" panose="02010600010101010101" pitchFamily="2" charset="2"/>
                <a:sym typeface="+mn-ea"/>
              </a:rPr>
              <a:t>基于人体部位的方法</a:t>
            </a:r>
            <a:endParaRPr lang="zh-CN" altLang="en-US" dirty="0">
              <a:latin typeface="黑体" panose="02010609060101010101" charset="-122"/>
              <a:ea typeface="黑体" panose="02010609060101010101" charset="-122"/>
              <a:cs typeface="方正兰亭细黑_GBK_M" panose="02010600010101010101" pitchFamily="2" charset="2"/>
              <a:sym typeface="+mn-ea"/>
            </a:endParaRPr>
          </a:p>
          <a:p>
            <a:pPr marL="285750" indent="-285750" algn="l">
              <a:buFont typeface="Arial" panose="020B0604020202020204" pitchFamily="34" charset="0"/>
              <a:buChar char="•"/>
            </a:pPr>
            <a:endParaRPr lang="zh-CN" altLang="en-US" dirty="0">
              <a:latin typeface="黑体" panose="02010609060101010101" charset="-122"/>
              <a:ea typeface="黑体" panose="02010609060101010101" charset="-122"/>
              <a:cs typeface="方正兰亭细黑_GBK_M" panose="02010600010101010101" pitchFamily="2" charset="2"/>
              <a:sym typeface="+mn-ea"/>
            </a:endParaRPr>
          </a:p>
          <a:p>
            <a:pPr marL="285750" indent="-285750" algn="l">
              <a:buFont typeface="Arial" panose="020B0604020202020204" pitchFamily="34" charset="0"/>
              <a:buChar char="•"/>
            </a:pPr>
            <a:r>
              <a:rPr lang="zh-CN" altLang="en-US" dirty="0">
                <a:latin typeface="黑体" panose="02010609060101010101" charset="-122"/>
                <a:ea typeface="黑体" panose="02010609060101010101" charset="-122"/>
                <a:cs typeface="方正兰亭细黑_GBK_M" panose="02010600010101010101" pitchFamily="2" charset="2"/>
                <a:sym typeface="+mn-ea"/>
              </a:rPr>
              <a:t>基于立体视觉的方法</a:t>
            </a:r>
            <a:endParaRPr lang="zh-CN" altLang="en-US" dirty="0">
              <a:latin typeface="黑体" panose="02010609060101010101" charset="-122"/>
              <a:ea typeface="黑体" panose="02010609060101010101" charset="-122"/>
              <a:cs typeface="方正兰亭细黑_GBK_M" panose="02010600010101010101" pitchFamily="2" charset="2"/>
            </a:endParaRPr>
          </a:p>
        </p:txBody>
      </p:sp>
      <p:sp>
        <p:nvSpPr>
          <p:cNvPr id="80" name="TextBox 79"/>
          <p:cNvSpPr txBox="1"/>
          <p:nvPr/>
        </p:nvSpPr>
        <p:spPr>
          <a:xfrm>
            <a:off x="10609990" y="6382589"/>
            <a:ext cx="877163" cy="369332"/>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延时符</a:t>
            </a:r>
            <a:endParaRPr lang="zh-CN" altLang="en-US" dirty="0">
              <a:latin typeface="黑体" panose="02010609060101010101" charset="-122"/>
              <a:ea typeface="黑体" panose="02010609060101010101" charset="-122"/>
            </a:endParaRPr>
          </a:p>
        </p:txBody>
      </p:sp>
      <p:sp>
        <p:nvSpPr>
          <p:cNvPr id="29" name="TextBox 28"/>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黑体" panose="02010609060101010101" charset="-122"/>
                <a:ea typeface="黑体" panose="02010609060101010101" charset="-122"/>
              </a:rPr>
              <a:t>行人检测方法</a:t>
            </a:r>
            <a:endParaRPr lang="zh-CN" altLang="en-US" sz="3600" b="1" dirty="0">
              <a:latin typeface="黑体" panose="02010609060101010101" charset="-122"/>
              <a:ea typeface="黑体" panose="02010609060101010101"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2369087" y="1135924"/>
            <a:ext cx="2011680" cy="368300"/>
          </a:xfrm>
          <a:prstGeom prst="rect">
            <a:avLst/>
          </a:prstGeom>
          <a:noFill/>
        </p:spPr>
        <p:txBody>
          <a:bodyPr wrap="none" rtlCol="0">
            <a:spAutoFit/>
          </a:bodyPr>
          <a:p>
            <a:pPr algn="l"/>
            <a:r>
              <a:rPr lang="zh-CN" b="1" dirty="0">
                <a:solidFill>
                  <a:srgbClr val="6BA42C"/>
                </a:solidFill>
                <a:latin typeface="微软雅黑" panose="020B0503020204020204" pitchFamily="34" charset="-122"/>
                <a:ea typeface="微软雅黑" panose="020B0503020204020204" pitchFamily="34" charset="-122"/>
              </a:rPr>
              <a:t>传统行人检测方法</a:t>
            </a:r>
            <a:endParaRPr lang="zh-CN" b="1" dirty="0">
              <a:solidFill>
                <a:srgbClr val="6BA42C"/>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p:tgtEl>
                                          <p:spTgt spid="68"/>
                                        </p:tgtEl>
                                        <p:attrNameLst>
                                          <p:attrName>ppt_x</p:attrName>
                                        </p:attrNameLst>
                                      </p:cBhvr>
                                      <p:tavLst>
                                        <p:tav tm="0">
                                          <p:val>
                                            <p:strVal val="#ppt_x-#ppt_w*1.125000"/>
                                          </p:val>
                                        </p:tav>
                                        <p:tav tm="100000">
                                          <p:val>
                                            <p:strVal val="#ppt_x"/>
                                          </p:val>
                                        </p:tav>
                                      </p:tavLst>
                                    </p:anim>
                                    <p:animEffect transition="in" filter="wipe(right)">
                                      <p:cBhvr>
                                        <p:cTn id="8" dur="500"/>
                                        <p:tgtEl>
                                          <p:spTgt spid="68"/>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2000"/>
                                        <p:tgtEl>
                                          <p:spTgt spid="80"/>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p:tgtEl>
                                          <p:spTgt spid="61"/>
                                        </p:tgtEl>
                                        <p:attrNameLst>
                                          <p:attrName>ppt_x</p:attrName>
                                        </p:attrNameLst>
                                      </p:cBhvr>
                                      <p:tavLst>
                                        <p:tav tm="0">
                                          <p:val>
                                            <p:strVal val="#ppt_x-#ppt_w*1.125000"/>
                                          </p:val>
                                        </p:tav>
                                        <p:tav tm="100000">
                                          <p:val>
                                            <p:strVal val="#ppt_x"/>
                                          </p:val>
                                        </p:tav>
                                      </p:tavLst>
                                    </p:anim>
                                    <p:animEffect transition="in" filter="wipe(right)">
                                      <p:cBhvr>
                                        <p:cTn id="1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0" grpId="0"/>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p:cNvSpPr txBox="1"/>
          <p:nvPr/>
        </p:nvSpPr>
        <p:spPr>
          <a:xfrm>
            <a:off x="10609990" y="6382589"/>
            <a:ext cx="877163" cy="369332"/>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延时符</a:t>
            </a:r>
            <a:endParaRPr lang="zh-CN" altLang="en-US" dirty="0">
              <a:latin typeface="黑体" panose="02010609060101010101" charset="-122"/>
              <a:ea typeface="黑体" panose="02010609060101010101" charset="-122"/>
            </a:endParaRPr>
          </a:p>
        </p:txBody>
      </p:sp>
      <p:sp>
        <p:nvSpPr>
          <p:cNvPr id="29" name="TextBox 28"/>
          <p:cNvSpPr txBox="1"/>
          <p:nvPr/>
        </p:nvSpPr>
        <p:spPr>
          <a:xfrm>
            <a:off x="3518974" y="65306"/>
            <a:ext cx="3859212" cy="645160"/>
          </a:xfrm>
          <a:prstGeom prst="rect">
            <a:avLst/>
          </a:prstGeom>
          <a:noFill/>
        </p:spPr>
        <p:txBody>
          <a:bodyPr wrap="square" rtlCol="0">
            <a:spAutoFit/>
          </a:bodyPr>
          <a:lstStyle/>
          <a:p>
            <a:pPr algn="ctr"/>
            <a:r>
              <a:rPr lang="zh-CN" altLang="en-US" sz="3600" b="1" dirty="0">
                <a:latin typeface="黑体" panose="02010609060101010101" charset="-122"/>
                <a:ea typeface="黑体" panose="02010609060101010101" charset="-122"/>
              </a:rPr>
              <a:t>目标检测算法</a:t>
            </a:r>
            <a:endParaRPr lang="zh-CN" altLang="en-US" sz="3600" b="1" dirty="0">
              <a:latin typeface="黑体" panose="02010609060101010101" charset="-122"/>
              <a:ea typeface="黑体" panose="02010609060101010101" charset="-122"/>
            </a:endParaRPr>
          </a:p>
        </p:txBody>
      </p:sp>
      <p:sp>
        <p:nvSpPr>
          <p:cNvPr id="2" name="矩形 1"/>
          <p:cNvSpPr/>
          <p:nvPr/>
        </p:nvSpPr>
        <p:spPr>
          <a:xfrm>
            <a:off x="93345" y="-635"/>
            <a:ext cx="1527810" cy="72072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2080797" y="1172754"/>
            <a:ext cx="3992880" cy="398780"/>
          </a:xfrm>
          <a:prstGeom prst="rect">
            <a:avLst/>
          </a:prstGeom>
          <a:noFill/>
        </p:spPr>
        <p:txBody>
          <a:bodyPr wrap="none" rtlCol="0">
            <a:spAutoFit/>
          </a:bodyPr>
          <a:p>
            <a:pPr algn="l"/>
            <a:r>
              <a:rPr lang="zh-CN" sz="2000" b="1" dirty="0">
                <a:solidFill>
                  <a:srgbClr val="6BA42C"/>
                </a:solidFill>
                <a:latin typeface="微软雅黑" panose="020B0503020204020204" pitchFamily="34" charset="-122"/>
                <a:ea typeface="微软雅黑" panose="020B0503020204020204" pitchFamily="34" charset="-122"/>
              </a:rPr>
              <a:t>基于深度学习的目标检测方法综述</a:t>
            </a:r>
            <a:endParaRPr lang="zh-CN" sz="2000" b="1" dirty="0">
              <a:solidFill>
                <a:srgbClr val="6BA42C"/>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415540" y="3127375"/>
            <a:ext cx="5563870" cy="922020"/>
          </a:xfrm>
          <a:prstGeom prst="rect">
            <a:avLst/>
          </a:prstGeom>
          <a:noFill/>
        </p:spPr>
        <p:txBody>
          <a:bodyPr wrap="square" rtlCol="0">
            <a:spAutoFit/>
          </a:bodyPr>
          <a:p>
            <a:pPr indent="0">
              <a:buNone/>
            </a:pPr>
            <a:r>
              <a:rPr lang="en-US" altLang="zh-CN" dirty="0" smtClean="0">
                <a:sym typeface="+mn-ea"/>
              </a:rPr>
              <a:t>two-stage检测算法</a:t>
            </a:r>
            <a:r>
              <a:rPr lang="zh-CN" altLang="en-US" dirty="0" smtClean="0">
                <a:sym typeface="+mn-ea"/>
              </a:rPr>
              <a:t>：</a:t>
            </a:r>
            <a:endParaRPr lang="zh-CN" altLang="en-US" dirty="0" smtClean="0">
              <a:sym typeface="+mn-ea"/>
            </a:endParaRPr>
          </a:p>
          <a:p>
            <a:pPr indent="0">
              <a:buNone/>
            </a:pPr>
            <a:endParaRPr lang="zh-CN" altLang="en-US" dirty="0" smtClean="0">
              <a:sym typeface="+mn-ea"/>
            </a:endParaRPr>
          </a:p>
          <a:p>
            <a:pPr indent="0">
              <a:buNone/>
            </a:pPr>
            <a:r>
              <a:rPr lang="en-US" altLang="zh-CN" dirty="0" smtClean="0">
                <a:sym typeface="+mn-ea"/>
              </a:rPr>
              <a:t>R-CNN</a:t>
            </a:r>
            <a:r>
              <a:rPr lang="zh-CN" altLang="en-US" dirty="0" smtClean="0">
                <a:sym typeface="+mn-ea"/>
              </a:rPr>
              <a:t>、</a:t>
            </a:r>
            <a:r>
              <a:rPr lang="en-US" altLang="zh-CN" dirty="0">
                <a:sym typeface="+mn-ea"/>
              </a:rPr>
              <a:t>SPP-NET</a:t>
            </a:r>
            <a:r>
              <a:rPr lang="zh-CN" altLang="en-US" dirty="0">
                <a:sym typeface="+mn-ea"/>
              </a:rPr>
              <a:t>、</a:t>
            </a:r>
            <a:r>
              <a:rPr lang="en-US" altLang="zh-CN" dirty="0">
                <a:sym typeface="+mn-ea"/>
              </a:rPr>
              <a:t>Fast R-CNN </a:t>
            </a:r>
            <a:r>
              <a:rPr lang="zh-CN" altLang="en-US" dirty="0">
                <a:sym typeface="+mn-ea"/>
              </a:rPr>
              <a:t>、</a:t>
            </a:r>
            <a:r>
              <a:rPr lang="en-US" altLang="zh-CN" dirty="0">
                <a:sym typeface="+mn-ea"/>
              </a:rPr>
              <a:t>Faster R-CNN</a:t>
            </a:r>
            <a:endParaRPr lang="zh-CN" altLang="en-US"/>
          </a:p>
        </p:txBody>
      </p:sp>
      <p:sp>
        <p:nvSpPr>
          <p:cNvPr id="3" name="文本框 2"/>
          <p:cNvSpPr txBox="1"/>
          <p:nvPr/>
        </p:nvSpPr>
        <p:spPr>
          <a:xfrm>
            <a:off x="2415540" y="2249170"/>
            <a:ext cx="5563870" cy="368300"/>
          </a:xfrm>
          <a:prstGeom prst="rect">
            <a:avLst/>
          </a:prstGeom>
          <a:noFill/>
        </p:spPr>
        <p:txBody>
          <a:bodyPr wrap="square" rtlCol="0">
            <a:spAutoFit/>
          </a:bodyPr>
          <a:p>
            <a:pPr indent="0">
              <a:buNone/>
            </a:pPr>
            <a:r>
              <a:rPr lang="en-US" altLang="zh-CN" dirty="0" smtClean="0">
                <a:sym typeface="+mn-ea"/>
              </a:rPr>
              <a:t>one-stage检测算法</a:t>
            </a:r>
            <a:r>
              <a:rPr lang="zh-CN" altLang="en-US" dirty="0" smtClean="0">
                <a:sym typeface="+mn-ea"/>
              </a:rPr>
              <a:t>：</a:t>
            </a:r>
            <a:r>
              <a:rPr dirty="0">
                <a:sym typeface="+mn-ea"/>
              </a:rPr>
              <a:t>YOLO，SSD，Retina-Net</a:t>
            </a:r>
            <a:endParaRPr dirty="0">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2000"/>
                                        <p:tgtEl>
                                          <p:spTgt spid="80"/>
                                        </p:tgtEl>
                                      </p:cBhvr>
                                    </p:animEffect>
                                  </p:childTnLst>
                                </p:cTn>
                              </p:par>
                              <p:par>
                                <p:cTn id="8" presetID="12" presetClass="entr" presetSubtype="8" fill="hold" grpId="0" nodeType="withEffect">
                                  <p:stCondLst>
                                    <p:cond delay="500"/>
                                  </p:stCondLst>
                                  <p:childTnLst>
                                    <p:set>
                                      <p:cBhvr>
                                        <p:cTn id="9" dur="1" fill="hold">
                                          <p:stCondLst>
                                            <p:cond delay="0"/>
                                          </p:stCondLst>
                                        </p:cTn>
                                        <p:tgtEl>
                                          <p:spTgt spid="61"/>
                                        </p:tgtEl>
                                        <p:attrNameLst>
                                          <p:attrName>style.visibility</p:attrName>
                                        </p:attrNameLst>
                                      </p:cBhvr>
                                      <p:to>
                                        <p:strVal val="visible"/>
                                      </p:to>
                                    </p:set>
                                    <p:anim calcmode="lin" valueType="num">
                                      <p:cBhvr additive="base">
                                        <p:cTn id="10" dur="500"/>
                                        <p:tgtEl>
                                          <p:spTgt spid="61"/>
                                        </p:tgtEl>
                                        <p:attrNameLst>
                                          <p:attrName>ppt_x</p:attrName>
                                        </p:attrNameLst>
                                      </p:cBhvr>
                                      <p:tavLst>
                                        <p:tav tm="0">
                                          <p:val>
                                            <p:strVal val="#ppt_x-#ppt_w*1.125000"/>
                                          </p:val>
                                        </p:tav>
                                        <p:tav tm="100000">
                                          <p:val>
                                            <p:strVal val="#ppt_x"/>
                                          </p:val>
                                        </p:tav>
                                      </p:tavLst>
                                    </p:anim>
                                    <p:animEffect transition="in" filter="wipe(right)">
                                      <p:cBhvr>
                                        <p:cTn id="1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61" grpId="0"/>
    </p:bldLst>
  </p:timing>
</p:sld>
</file>

<file path=ppt/tags/tag1.xml><?xml version="1.0" encoding="utf-8"?>
<p:tagLst xmlns:p="http://schemas.openxmlformats.org/presentationml/2006/main">
  <p:tag name="SELECTED" val="True"/>
</p:tagLst>
</file>

<file path=ppt/tags/tag10.xml><?xml version="1.0" encoding="utf-8"?>
<p:tagLst xmlns:p="http://schemas.openxmlformats.org/presentationml/2006/main">
  <p:tag name="SELECTED" val="True"/>
</p:tagLst>
</file>

<file path=ppt/tags/tag11.xml><?xml version="1.0" encoding="utf-8"?>
<p:tagLst xmlns:p="http://schemas.openxmlformats.org/presentationml/2006/main">
  <p:tag name="SELECTED" val="True"/>
</p:tagLst>
</file>

<file path=ppt/tags/tag12.xml><?xml version="1.0" encoding="utf-8"?>
<p:tagLst xmlns:p="http://schemas.openxmlformats.org/presentationml/2006/main">
  <p:tag name="SELECTED" val="True"/>
</p:tagLst>
</file>

<file path=ppt/tags/tag13.xml><?xml version="1.0" encoding="utf-8"?>
<p:tagLst xmlns:p="http://schemas.openxmlformats.org/presentationml/2006/main">
  <p:tag name="SELECTED" val="True"/>
</p:tagLst>
</file>

<file path=ppt/tags/tag14.xml><?xml version="1.0" encoding="utf-8"?>
<p:tagLst xmlns:p="http://schemas.openxmlformats.org/presentationml/2006/main">
  <p:tag name="SELECTED" val="True"/>
</p:tagLst>
</file>

<file path=ppt/tags/tag15.xml><?xml version="1.0" encoding="utf-8"?>
<p:tagLst xmlns:p="http://schemas.openxmlformats.org/presentationml/2006/main">
  <p:tag name="SELECTED" val="True"/>
</p:tagLst>
</file>

<file path=ppt/tags/tag16.xml><?xml version="1.0" encoding="utf-8"?>
<p:tagLst xmlns:p="http://schemas.openxmlformats.org/presentationml/2006/main">
  <p:tag name="SELECTED" val="True"/>
</p:tagLst>
</file>

<file path=ppt/tags/tag17.xml><?xml version="1.0" encoding="utf-8"?>
<p:tagLst xmlns:p="http://schemas.openxmlformats.org/presentationml/2006/main">
  <p:tag name="SELECTED" val="True"/>
</p:tagLst>
</file>

<file path=ppt/tags/tag18.xml><?xml version="1.0" encoding="utf-8"?>
<p:tagLst xmlns:p="http://schemas.openxmlformats.org/presentationml/2006/main">
  <p:tag name="SELECTED" val="True"/>
</p:tagLst>
</file>

<file path=ppt/tags/tag19.xml><?xml version="1.0" encoding="utf-8"?>
<p:tagLst xmlns:p="http://schemas.openxmlformats.org/presentationml/2006/main">
  <p:tag name="SELECTED" val="True"/>
</p:tagLst>
</file>

<file path=ppt/tags/tag2.xml><?xml version="1.0" encoding="utf-8"?>
<p:tagLst xmlns:p="http://schemas.openxmlformats.org/presentationml/2006/main">
  <p:tag name="SELECTED" val="True"/>
</p:tagLst>
</file>

<file path=ppt/tags/tag20.xml><?xml version="1.0" encoding="utf-8"?>
<p:tagLst xmlns:p="http://schemas.openxmlformats.org/presentationml/2006/main">
  <p:tag name="SELECTED" val="True"/>
</p:tagLst>
</file>

<file path=ppt/tags/tag21.xml><?xml version="1.0" encoding="utf-8"?>
<p:tagLst xmlns:p="http://schemas.openxmlformats.org/presentationml/2006/main">
  <p:tag name="SELECTED" val="True"/>
</p:tagLst>
</file>

<file path=ppt/tags/tag22.xml><?xml version="1.0" encoding="utf-8"?>
<p:tagLst xmlns:p="http://schemas.openxmlformats.org/presentationml/2006/main">
  <p:tag name="SELECTED" val="True"/>
</p:tagLst>
</file>

<file path=ppt/tags/tag23.xml><?xml version="1.0" encoding="utf-8"?>
<p:tagLst xmlns:p="http://schemas.openxmlformats.org/presentationml/2006/main">
  <p:tag name="SELECTED" val="True"/>
</p:tagLst>
</file>

<file path=ppt/tags/tag24.xml><?xml version="1.0" encoding="utf-8"?>
<p:tagLst xmlns:p="http://schemas.openxmlformats.org/presentationml/2006/main">
  <p:tag name="SELECTED" val="True"/>
</p:tagLst>
</file>

<file path=ppt/tags/tag25.xml><?xml version="1.0" encoding="utf-8"?>
<p:tagLst xmlns:p="http://schemas.openxmlformats.org/presentationml/2006/main">
  <p:tag name="SELECTED" val="True"/>
</p:tagLst>
</file>

<file path=ppt/tags/tag26.xml><?xml version="1.0" encoding="utf-8"?>
<p:tagLst xmlns:p="http://schemas.openxmlformats.org/presentationml/2006/main">
  <p:tag name="SELECTED" val="True"/>
</p:tagLst>
</file>

<file path=ppt/tags/tag27.xml><?xml version="1.0" encoding="utf-8"?>
<p:tagLst xmlns:p="http://schemas.openxmlformats.org/presentationml/2006/main">
  <p:tag name="SELECTED" val="True"/>
</p:tagLst>
</file>

<file path=ppt/tags/tag28.xml><?xml version="1.0" encoding="utf-8"?>
<p:tagLst xmlns:p="http://schemas.openxmlformats.org/presentationml/2006/main">
  <p:tag name="SELECTED" val="True"/>
</p:tagLst>
</file>

<file path=ppt/tags/tag29.xml><?xml version="1.0" encoding="utf-8"?>
<p:tagLst xmlns:p="http://schemas.openxmlformats.org/presentationml/2006/main">
  <p:tag name="SELECTED" val="True"/>
</p:tagLst>
</file>

<file path=ppt/tags/tag3.xml><?xml version="1.0" encoding="utf-8"?>
<p:tagLst xmlns:p="http://schemas.openxmlformats.org/presentationml/2006/main">
  <p:tag name="SELECTED" val="True"/>
</p:tagLst>
</file>

<file path=ppt/tags/tag30.xml><?xml version="1.0" encoding="utf-8"?>
<p:tagLst xmlns:p="http://schemas.openxmlformats.org/presentationml/2006/main">
  <p:tag name="SELECTED" val="True"/>
</p:tagLst>
</file>

<file path=ppt/tags/tag31.xml><?xml version="1.0" encoding="utf-8"?>
<p:tagLst xmlns:p="http://schemas.openxmlformats.org/presentationml/2006/main">
  <p:tag name="SELECTED" val="True"/>
</p:tagLst>
</file>

<file path=ppt/tags/tag4.xml><?xml version="1.0" encoding="utf-8"?>
<p:tagLst xmlns:p="http://schemas.openxmlformats.org/presentationml/2006/main">
  <p:tag name="SELECTED" val="True"/>
</p:tagLst>
</file>

<file path=ppt/tags/tag5.xml><?xml version="1.0" encoding="utf-8"?>
<p:tagLst xmlns:p="http://schemas.openxmlformats.org/presentationml/2006/main">
  <p:tag name="SELECTED" val="True"/>
</p:tagLst>
</file>

<file path=ppt/tags/tag6.xml><?xml version="1.0" encoding="utf-8"?>
<p:tagLst xmlns:p="http://schemas.openxmlformats.org/presentationml/2006/main">
  <p:tag name="SELECTED" val="True"/>
</p:tagLst>
</file>

<file path=ppt/tags/tag7.xml><?xml version="1.0" encoding="utf-8"?>
<p:tagLst xmlns:p="http://schemas.openxmlformats.org/presentationml/2006/main">
  <p:tag name="SELECTED" val="True"/>
</p:tagLst>
</file>

<file path=ppt/tags/tag8.xml><?xml version="1.0" encoding="utf-8"?>
<p:tagLst xmlns:p="http://schemas.openxmlformats.org/presentationml/2006/main">
  <p:tag name="SELECTED" val="True"/>
</p:tagLst>
</file>

<file path=ppt/tags/tag9.xml><?xml version="1.0" encoding="utf-8"?>
<p:tagLst xmlns:p="http://schemas.openxmlformats.org/presentationml/2006/main">
  <p:tag name="SELECTED" val="True"/>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5852</Words>
  <Application>WPS 演示</Application>
  <PresentationFormat>全屏显示(16:9)</PresentationFormat>
  <Paragraphs>405</Paragraphs>
  <Slides>43</Slides>
  <Notes>31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43</vt:i4>
      </vt:variant>
    </vt:vector>
  </HeadingPairs>
  <TitlesOfParts>
    <vt:vector size="62" baseType="lpstr">
      <vt:lpstr>Arial</vt:lpstr>
      <vt:lpstr>宋体</vt:lpstr>
      <vt:lpstr>Wingdings</vt:lpstr>
      <vt:lpstr>微软雅黑</vt:lpstr>
      <vt:lpstr>方正兰亭细黑_GBK</vt:lpstr>
      <vt:lpstr>黑体</vt:lpstr>
      <vt:lpstr>DIN-BoldItalic</vt:lpstr>
      <vt:lpstr>Kozuka Gothic Pro R</vt:lpstr>
      <vt:lpstr>Watford DB</vt:lpstr>
      <vt:lpstr>造字工房劲黑（非商用）常规体</vt:lpstr>
      <vt:lpstr>方正兰亭黑简体</vt:lpstr>
      <vt:lpstr>方正兰亭细黑_GBK_M</vt:lpstr>
      <vt:lpstr>Segoe Print</vt:lpstr>
      <vt:lpstr>Calibri</vt:lpstr>
      <vt:lpstr>Arial Unicode MS</vt:lpstr>
      <vt:lpstr>Times New Roman</vt:lpstr>
      <vt:lpstr>Impact</vt:lpstr>
      <vt:lpstr>Yu Gothic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DELL</cp:lastModifiedBy>
  <cp:revision>112</cp:revision>
  <dcterms:created xsi:type="dcterms:W3CDTF">2015-01-23T04:02:00Z</dcterms:created>
  <dcterms:modified xsi:type="dcterms:W3CDTF">2019-06-27T02:19:20Z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2052-11.1.0.8765</vt:lpwstr>
  </property>
  <property fmtid="{D5CDD505-2E9C-101B-9397-08002B2CF9AE}" pid="3" name="KSORubyTemplateID">
    <vt:lpwstr>8</vt:lpwstr>
  </property>
</Properties>
</file>